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84" r:id="rId7"/>
    <p:sldId id="262" r:id="rId8"/>
    <p:sldId id="263" r:id="rId9"/>
    <p:sldId id="264" r:id="rId10"/>
    <p:sldId id="265" r:id="rId11"/>
    <p:sldId id="266" r:id="rId12"/>
    <p:sldId id="260" r:id="rId13"/>
    <p:sldId id="293" r:id="rId14"/>
    <p:sldId id="261" r:id="rId15"/>
    <p:sldId id="290" r:id="rId16"/>
    <p:sldId id="291" r:id="rId17"/>
    <p:sldId id="292" r:id="rId18"/>
    <p:sldId id="294" r:id="rId19"/>
    <p:sldId id="295" r:id="rId20"/>
    <p:sldId id="296" r:id="rId21"/>
    <p:sldId id="297" r:id="rId22"/>
    <p:sldId id="299" r:id="rId23"/>
    <p:sldId id="300" r:id="rId24"/>
    <p:sldId id="301" r:id="rId25"/>
    <p:sldId id="302" r:id="rId26"/>
    <p:sldId id="303" r:id="rId27"/>
    <p:sldId id="305" r:id="rId28"/>
    <p:sldId id="306" r:id="rId29"/>
    <p:sldId id="307" r:id="rId30"/>
    <p:sldId id="270"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F73AFEA-9DCF-4552-8D1B-78352C15EFF0}">
          <p14:sldIdLst>
            <p14:sldId id="256"/>
            <p14:sldId id="257"/>
            <p14:sldId id="258"/>
            <p14:sldId id="259"/>
            <p14:sldId id="284"/>
            <p14:sldId id="262"/>
            <p14:sldId id="263"/>
            <p14:sldId id="264"/>
            <p14:sldId id="265"/>
            <p14:sldId id="266"/>
            <p14:sldId id="260"/>
            <p14:sldId id="293"/>
            <p14:sldId id="261"/>
            <p14:sldId id="290"/>
            <p14:sldId id="291"/>
            <p14:sldId id="292"/>
            <p14:sldId id="294"/>
            <p14:sldId id="295"/>
            <p14:sldId id="296"/>
            <p14:sldId id="297"/>
          </p14:sldIdLst>
        </p14:section>
        <p14:section name="Results" id="{C3B0F556-8893-4911-8E87-FC6F0B3CDCB4}">
          <p14:sldIdLst>
            <p14:sldId id="299"/>
            <p14:sldId id="300"/>
            <p14:sldId id="301"/>
            <p14:sldId id="302"/>
            <p14:sldId id="303"/>
            <p14:sldId id="305"/>
            <p14:sldId id="306"/>
            <p14:sldId id="307"/>
            <p14:sldId id="270"/>
          </p14:sldIdLst>
        </p14:section>
      </p14:sectionLst>
    </p:ex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SIStMMl+7yv55oojxmarcpdpB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shad, Farzaneh" initials="FF" lastIdx="1" clrIdx="0">
    <p:extLst>
      <p:ext uri="{19B8F6BF-5375-455C-9EA6-DF929625EA0E}">
        <p15:presenceInfo xmlns:p15="http://schemas.microsoft.com/office/powerpoint/2012/main" userId="S::farzaneh.farshad@ottawa.ca::4b3af0ed-5add-41c4-b6a2-f82bab1e0d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DCD93C-FEDA-425E-9CDD-20A792C99808}" v="34" dt="2020-03-11T14:35:20.429"/>
  </p1510:revLst>
</p1510:revInfo>
</file>

<file path=ppt/tableStyles.xml><?xml version="1.0" encoding="utf-8"?>
<a:tblStyleLst xmlns:a="http://schemas.openxmlformats.org/drawingml/2006/main" def="{6C0B1468-241C-490B-BBD1-90FDDB446F90}">
  <a:tblStyle styleId="{6C0B1468-241C-490B-BBD1-90FDDB446F9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94"/>
  </p:normalViewPr>
  <p:slideViewPr>
    <p:cSldViewPr snapToGrid="0" snapToObjects="1">
      <p:cViewPr varScale="1">
        <p:scale>
          <a:sx n="86" d="100"/>
          <a:sy n="86" d="100"/>
        </p:scale>
        <p:origin x="48" y="1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customschemas.google.com/relationships/presentationmetadata" Target="meta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4AB547-A98E-4011-B3E1-9209BA4546E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2B7D7C10-C633-44FD-ACAD-11069CEA575B}">
      <dgm:prSet phldrT="[Text]" custT="1"/>
      <dgm:spPr/>
      <dgm:t>
        <a:bodyPr/>
        <a:lstStyle/>
        <a:p>
          <a:r>
            <a:rPr lang="en-CA" sz="2000" dirty="0"/>
            <a:t>Data Preparation</a:t>
          </a:r>
        </a:p>
      </dgm:t>
    </dgm:pt>
    <dgm:pt modelId="{923A00EA-0AEA-498C-8D68-28731F0A2F26}" type="parTrans" cxnId="{CD1ADA58-9494-4449-BD86-34BF38BAD2F2}">
      <dgm:prSet/>
      <dgm:spPr/>
      <dgm:t>
        <a:bodyPr/>
        <a:lstStyle/>
        <a:p>
          <a:endParaRPr lang="en-CA"/>
        </a:p>
      </dgm:t>
    </dgm:pt>
    <dgm:pt modelId="{85D3B21D-8786-4541-B8E9-A5E20CE5C931}" type="sibTrans" cxnId="{CD1ADA58-9494-4449-BD86-34BF38BAD2F2}">
      <dgm:prSet/>
      <dgm:spPr/>
      <dgm:t>
        <a:bodyPr/>
        <a:lstStyle/>
        <a:p>
          <a:endParaRPr lang="en-CA"/>
        </a:p>
      </dgm:t>
    </dgm:pt>
    <dgm:pt modelId="{D52F12D6-34EF-47CB-AF1C-5972F14F3FC8}">
      <dgm:prSet phldrT="[Text]" custT="1"/>
      <dgm:spPr/>
      <dgm:t>
        <a:bodyPr/>
        <a:lstStyle/>
        <a:p>
          <a:r>
            <a:rPr lang="en-CA" sz="2000" b="1" dirty="0"/>
            <a:t>Step 1</a:t>
          </a:r>
        </a:p>
      </dgm:t>
    </dgm:pt>
    <dgm:pt modelId="{4D7083D0-2F1E-4BD5-90D6-A46746B9A702}" type="parTrans" cxnId="{2BC86F3D-A75C-4BF4-AAA2-9F8FCE18566F}">
      <dgm:prSet/>
      <dgm:spPr/>
      <dgm:t>
        <a:bodyPr/>
        <a:lstStyle/>
        <a:p>
          <a:endParaRPr lang="en-CA"/>
        </a:p>
      </dgm:t>
    </dgm:pt>
    <dgm:pt modelId="{B5A87D88-9B02-42A1-BBBF-90B22E6F8478}" type="sibTrans" cxnId="{2BC86F3D-A75C-4BF4-AAA2-9F8FCE18566F}">
      <dgm:prSet/>
      <dgm:spPr/>
      <dgm:t>
        <a:bodyPr/>
        <a:lstStyle/>
        <a:p>
          <a:endParaRPr lang="en-CA"/>
        </a:p>
      </dgm:t>
    </dgm:pt>
    <dgm:pt modelId="{8E7621F4-8F78-4ACF-A8E0-2A7AD6622DD3}">
      <dgm:prSet phldrT="[Text]" custT="1"/>
      <dgm:spPr/>
      <dgm:t>
        <a:bodyPr/>
        <a:lstStyle/>
        <a:p>
          <a:r>
            <a:rPr lang="en-CA" sz="2400" dirty="0"/>
            <a:t>Data input</a:t>
          </a:r>
        </a:p>
      </dgm:t>
    </dgm:pt>
    <dgm:pt modelId="{43AC83DF-FB4C-4641-B1F7-1D186633D9BF}" type="parTrans" cxnId="{43DB083F-896A-40B2-9DCE-E9B08A6609A1}">
      <dgm:prSet/>
      <dgm:spPr/>
      <dgm:t>
        <a:bodyPr/>
        <a:lstStyle/>
        <a:p>
          <a:endParaRPr lang="en-CA"/>
        </a:p>
      </dgm:t>
    </dgm:pt>
    <dgm:pt modelId="{2192496E-9215-4E4A-998E-CFB96F064355}" type="sibTrans" cxnId="{43DB083F-896A-40B2-9DCE-E9B08A6609A1}">
      <dgm:prSet/>
      <dgm:spPr/>
      <dgm:t>
        <a:bodyPr/>
        <a:lstStyle/>
        <a:p>
          <a:endParaRPr lang="en-CA"/>
        </a:p>
      </dgm:t>
    </dgm:pt>
    <dgm:pt modelId="{1E22B2DB-973D-44D6-962D-D6B3F6337501}">
      <dgm:prSet phldrT="[Text]" custT="1"/>
      <dgm:spPr/>
      <dgm:t>
        <a:bodyPr/>
        <a:lstStyle/>
        <a:p>
          <a:r>
            <a:rPr lang="en-CA" sz="2000" b="1" dirty="0"/>
            <a:t>Step 2</a:t>
          </a:r>
        </a:p>
      </dgm:t>
    </dgm:pt>
    <dgm:pt modelId="{9F18B5B9-DA56-4CFD-9E39-3EBFBA649253}" type="parTrans" cxnId="{42C854E3-3FF5-44D5-92C2-5F093BE0C24E}">
      <dgm:prSet/>
      <dgm:spPr/>
      <dgm:t>
        <a:bodyPr/>
        <a:lstStyle/>
        <a:p>
          <a:endParaRPr lang="en-CA"/>
        </a:p>
      </dgm:t>
    </dgm:pt>
    <dgm:pt modelId="{42A3F87E-0923-4FB1-8CF2-E668FCE22BF3}" type="sibTrans" cxnId="{42C854E3-3FF5-44D5-92C2-5F093BE0C24E}">
      <dgm:prSet/>
      <dgm:spPr/>
      <dgm:t>
        <a:bodyPr/>
        <a:lstStyle/>
        <a:p>
          <a:endParaRPr lang="en-CA"/>
        </a:p>
      </dgm:t>
    </dgm:pt>
    <dgm:pt modelId="{7032B5DF-0EF8-423D-9965-632591A2C56A}">
      <dgm:prSet phldrT="[Text]" custT="1"/>
      <dgm:spPr/>
      <dgm:t>
        <a:bodyPr/>
        <a:lstStyle/>
        <a:p>
          <a:r>
            <a:rPr lang="en-CA" sz="2400" dirty="0"/>
            <a:t>Process</a:t>
          </a:r>
        </a:p>
      </dgm:t>
    </dgm:pt>
    <dgm:pt modelId="{4996C4B5-1E37-4597-B79D-C08B7B58AAA9}" type="parTrans" cxnId="{2A90884F-D86B-44EE-BBA4-E4CE2E2935AF}">
      <dgm:prSet/>
      <dgm:spPr/>
      <dgm:t>
        <a:bodyPr/>
        <a:lstStyle/>
        <a:p>
          <a:endParaRPr lang="en-CA"/>
        </a:p>
      </dgm:t>
    </dgm:pt>
    <dgm:pt modelId="{FD3C96BC-D373-4A94-AD23-6DA6B8A438D8}" type="sibTrans" cxnId="{2A90884F-D86B-44EE-BBA4-E4CE2E2935AF}">
      <dgm:prSet/>
      <dgm:spPr/>
      <dgm:t>
        <a:bodyPr/>
        <a:lstStyle/>
        <a:p>
          <a:endParaRPr lang="en-CA"/>
        </a:p>
      </dgm:t>
    </dgm:pt>
    <dgm:pt modelId="{2F82CA06-219B-4777-AC64-AB467AD3D4AE}">
      <dgm:prSet phldrT="[Text]" custT="1"/>
      <dgm:spPr/>
      <dgm:t>
        <a:bodyPr/>
        <a:lstStyle/>
        <a:p>
          <a:r>
            <a:rPr lang="en-CA" sz="2000" b="1" dirty="0"/>
            <a:t>Step 3</a:t>
          </a:r>
        </a:p>
      </dgm:t>
    </dgm:pt>
    <dgm:pt modelId="{C0B5511F-CF88-4B05-B7E3-9EF532BDAA05}" type="parTrans" cxnId="{F3AF3ACC-6AA9-4DFB-9222-26ABDEA131E0}">
      <dgm:prSet/>
      <dgm:spPr/>
      <dgm:t>
        <a:bodyPr/>
        <a:lstStyle/>
        <a:p>
          <a:endParaRPr lang="en-CA"/>
        </a:p>
      </dgm:t>
    </dgm:pt>
    <dgm:pt modelId="{1EE18DB4-5237-48DD-B116-0B58B36B99E8}" type="sibTrans" cxnId="{F3AF3ACC-6AA9-4DFB-9222-26ABDEA131E0}">
      <dgm:prSet/>
      <dgm:spPr/>
      <dgm:t>
        <a:bodyPr/>
        <a:lstStyle/>
        <a:p>
          <a:endParaRPr lang="en-CA"/>
        </a:p>
      </dgm:t>
    </dgm:pt>
    <dgm:pt modelId="{57F42604-7DC6-431A-9EB8-F22D8E52734F}" type="pres">
      <dgm:prSet presAssocID="{BE4AB547-A98E-4011-B3E1-9209BA4546E0}" presName="rootnode" presStyleCnt="0">
        <dgm:presLayoutVars>
          <dgm:chMax/>
          <dgm:chPref/>
          <dgm:dir/>
          <dgm:animLvl val="lvl"/>
        </dgm:presLayoutVars>
      </dgm:prSet>
      <dgm:spPr/>
    </dgm:pt>
    <dgm:pt modelId="{8F27D4CE-50EB-4ADA-9ED2-FE9C2CB1DD76}" type="pres">
      <dgm:prSet presAssocID="{2B7D7C10-C633-44FD-ACAD-11069CEA575B}" presName="composite" presStyleCnt="0"/>
      <dgm:spPr/>
    </dgm:pt>
    <dgm:pt modelId="{14996B9B-BD63-4BF5-9C87-5642A67082F2}" type="pres">
      <dgm:prSet presAssocID="{2B7D7C10-C633-44FD-ACAD-11069CEA575B}" presName="bentUpArrow1" presStyleLbl="alignImgPlace1" presStyleIdx="0" presStyleCnt="2"/>
      <dgm:spPr/>
    </dgm:pt>
    <dgm:pt modelId="{CEA602D1-7437-40FC-8F45-A9DDB90E3EF4}" type="pres">
      <dgm:prSet presAssocID="{2B7D7C10-C633-44FD-ACAD-11069CEA575B}" presName="ParentText" presStyleLbl="node1" presStyleIdx="0" presStyleCnt="3" custScaleX="115943">
        <dgm:presLayoutVars>
          <dgm:chMax val="1"/>
          <dgm:chPref val="1"/>
          <dgm:bulletEnabled val="1"/>
        </dgm:presLayoutVars>
      </dgm:prSet>
      <dgm:spPr/>
    </dgm:pt>
    <dgm:pt modelId="{7880A86D-FD6D-4D43-8D9F-0A787729FA5E}" type="pres">
      <dgm:prSet presAssocID="{2B7D7C10-C633-44FD-ACAD-11069CEA575B}" presName="ChildText" presStyleLbl="revTx" presStyleIdx="0" presStyleCnt="3" custScaleX="156048" custLinFactNeighborX="35471" custLinFactNeighborY="-1982">
        <dgm:presLayoutVars>
          <dgm:chMax val="0"/>
          <dgm:chPref val="0"/>
          <dgm:bulletEnabled val="1"/>
        </dgm:presLayoutVars>
      </dgm:prSet>
      <dgm:spPr/>
    </dgm:pt>
    <dgm:pt modelId="{70A59C7D-94A5-4D04-AECE-7BE97D1A9001}" type="pres">
      <dgm:prSet presAssocID="{85D3B21D-8786-4541-B8E9-A5E20CE5C931}" presName="sibTrans" presStyleCnt="0"/>
      <dgm:spPr/>
    </dgm:pt>
    <dgm:pt modelId="{9F45F3C0-D533-45A3-902F-918D22882529}" type="pres">
      <dgm:prSet presAssocID="{8E7621F4-8F78-4ACF-A8E0-2A7AD6622DD3}" presName="composite" presStyleCnt="0"/>
      <dgm:spPr/>
    </dgm:pt>
    <dgm:pt modelId="{65328715-1A52-4867-AAC3-F43108446589}" type="pres">
      <dgm:prSet presAssocID="{8E7621F4-8F78-4ACF-A8E0-2A7AD6622DD3}" presName="bentUpArrow1" presStyleLbl="alignImgPlace1" presStyleIdx="1" presStyleCnt="2"/>
      <dgm:spPr/>
    </dgm:pt>
    <dgm:pt modelId="{D8CEB6F2-A909-4AE4-82AB-FB370D5A7F9F}" type="pres">
      <dgm:prSet presAssocID="{8E7621F4-8F78-4ACF-A8E0-2A7AD6622DD3}" presName="ParentText" presStyleLbl="node1" presStyleIdx="1" presStyleCnt="3">
        <dgm:presLayoutVars>
          <dgm:chMax val="1"/>
          <dgm:chPref val="1"/>
          <dgm:bulletEnabled val="1"/>
        </dgm:presLayoutVars>
      </dgm:prSet>
      <dgm:spPr/>
    </dgm:pt>
    <dgm:pt modelId="{46CDC8BD-C20E-4949-B25D-57C3F79EFE7A}" type="pres">
      <dgm:prSet presAssocID="{8E7621F4-8F78-4ACF-A8E0-2A7AD6622DD3}" presName="ChildText" presStyleLbl="revTx" presStyleIdx="1" presStyleCnt="3" custScaleX="172746" custLinFactNeighborX="29611" custLinFactNeighborY="-1326">
        <dgm:presLayoutVars>
          <dgm:chMax val="0"/>
          <dgm:chPref val="0"/>
          <dgm:bulletEnabled val="1"/>
        </dgm:presLayoutVars>
      </dgm:prSet>
      <dgm:spPr/>
    </dgm:pt>
    <dgm:pt modelId="{55D0A7EA-81C3-4D35-BD2C-1C98F9B9151E}" type="pres">
      <dgm:prSet presAssocID="{2192496E-9215-4E4A-998E-CFB96F064355}" presName="sibTrans" presStyleCnt="0"/>
      <dgm:spPr/>
    </dgm:pt>
    <dgm:pt modelId="{23C693C9-B9BB-4BC8-8AB9-8B7C84CA7A10}" type="pres">
      <dgm:prSet presAssocID="{7032B5DF-0EF8-423D-9965-632591A2C56A}" presName="composite" presStyleCnt="0"/>
      <dgm:spPr/>
    </dgm:pt>
    <dgm:pt modelId="{972CDCB2-36F4-4898-8D8A-AAB30D831328}" type="pres">
      <dgm:prSet presAssocID="{7032B5DF-0EF8-423D-9965-632591A2C56A}" presName="ParentText" presStyleLbl="node1" presStyleIdx="2" presStyleCnt="3">
        <dgm:presLayoutVars>
          <dgm:chMax val="1"/>
          <dgm:chPref val="1"/>
          <dgm:bulletEnabled val="1"/>
        </dgm:presLayoutVars>
      </dgm:prSet>
      <dgm:spPr/>
    </dgm:pt>
    <dgm:pt modelId="{C58B4AF4-7675-48C3-B677-E4595DFCC480}" type="pres">
      <dgm:prSet presAssocID="{7032B5DF-0EF8-423D-9965-632591A2C56A}" presName="FinalChildText" presStyleLbl="revTx" presStyleIdx="2" presStyleCnt="3" custScaleX="137011" custLinFactNeighborX="21022" custLinFactNeighborY="-5287">
        <dgm:presLayoutVars>
          <dgm:chMax val="0"/>
          <dgm:chPref val="0"/>
          <dgm:bulletEnabled val="1"/>
        </dgm:presLayoutVars>
      </dgm:prSet>
      <dgm:spPr/>
    </dgm:pt>
  </dgm:ptLst>
  <dgm:cxnLst>
    <dgm:cxn modelId="{DA899A0A-D832-42D5-86C0-1C3E67AF0C0B}" type="presOf" srcId="{2F82CA06-219B-4777-AC64-AB467AD3D4AE}" destId="{C58B4AF4-7675-48C3-B677-E4595DFCC480}" srcOrd="0" destOrd="0" presId="urn:microsoft.com/office/officeart/2005/8/layout/StepDownProcess"/>
    <dgm:cxn modelId="{F712061A-1242-4CB9-AD9C-E7FE83AA7F05}" type="presOf" srcId="{BE4AB547-A98E-4011-B3E1-9209BA4546E0}" destId="{57F42604-7DC6-431A-9EB8-F22D8E52734F}" srcOrd="0" destOrd="0" presId="urn:microsoft.com/office/officeart/2005/8/layout/StepDownProcess"/>
    <dgm:cxn modelId="{2BC86F3D-A75C-4BF4-AAA2-9F8FCE18566F}" srcId="{2B7D7C10-C633-44FD-ACAD-11069CEA575B}" destId="{D52F12D6-34EF-47CB-AF1C-5972F14F3FC8}" srcOrd="0" destOrd="0" parTransId="{4D7083D0-2F1E-4BD5-90D6-A46746B9A702}" sibTransId="{B5A87D88-9B02-42A1-BBBF-90B22E6F8478}"/>
    <dgm:cxn modelId="{43DB083F-896A-40B2-9DCE-E9B08A6609A1}" srcId="{BE4AB547-A98E-4011-B3E1-9209BA4546E0}" destId="{8E7621F4-8F78-4ACF-A8E0-2A7AD6622DD3}" srcOrd="1" destOrd="0" parTransId="{43AC83DF-FB4C-4641-B1F7-1D186633D9BF}" sibTransId="{2192496E-9215-4E4A-998E-CFB96F064355}"/>
    <dgm:cxn modelId="{673DFC5B-FFA4-4707-BC1E-BBAF16F94978}" type="presOf" srcId="{2B7D7C10-C633-44FD-ACAD-11069CEA575B}" destId="{CEA602D1-7437-40FC-8F45-A9DDB90E3EF4}" srcOrd="0" destOrd="0" presId="urn:microsoft.com/office/officeart/2005/8/layout/StepDownProcess"/>
    <dgm:cxn modelId="{2A90884F-D86B-44EE-BBA4-E4CE2E2935AF}" srcId="{BE4AB547-A98E-4011-B3E1-9209BA4546E0}" destId="{7032B5DF-0EF8-423D-9965-632591A2C56A}" srcOrd="2" destOrd="0" parTransId="{4996C4B5-1E37-4597-B79D-C08B7B58AAA9}" sibTransId="{FD3C96BC-D373-4A94-AD23-6DA6B8A438D8}"/>
    <dgm:cxn modelId="{CD1ADA58-9494-4449-BD86-34BF38BAD2F2}" srcId="{BE4AB547-A98E-4011-B3E1-9209BA4546E0}" destId="{2B7D7C10-C633-44FD-ACAD-11069CEA575B}" srcOrd="0" destOrd="0" parTransId="{923A00EA-0AEA-498C-8D68-28731F0A2F26}" sibTransId="{85D3B21D-8786-4541-B8E9-A5E20CE5C931}"/>
    <dgm:cxn modelId="{E2372085-1395-45F8-99A0-1243FA1F2A83}" type="presOf" srcId="{D52F12D6-34EF-47CB-AF1C-5972F14F3FC8}" destId="{7880A86D-FD6D-4D43-8D9F-0A787729FA5E}" srcOrd="0" destOrd="0" presId="urn:microsoft.com/office/officeart/2005/8/layout/StepDownProcess"/>
    <dgm:cxn modelId="{8EDC0FA0-26B8-4034-9A52-BB8A62044E5F}" type="presOf" srcId="{8E7621F4-8F78-4ACF-A8E0-2A7AD6622DD3}" destId="{D8CEB6F2-A909-4AE4-82AB-FB370D5A7F9F}" srcOrd="0" destOrd="0" presId="urn:microsoft.com/office/officeart/2005/8/layout/StepDownProcess"/>
    <dgm:cxn modelId="{BE3679B7-32C7-4B2B-89EA-91797EB755B1}" type="presOf" srcId="{7032B5DF-0EF8-423D-9965-632591A2C56A}" destId="{972CDCB2-36F4-4898-8D8A-AAB30D831328}" srcOrd="0" destOrd="0" presId="urn:microsoft.com/office/officeart/2005/8/layout/StepDownProcess"/>
    <dgm:cxn modelId="{DBBD52BE-008B-42C5-B4FB-7E12CE0609BD}" type="presOf" srcId="{1E22B2DB-973D-44D6-962D-D6B3F6337501}" destId="{46CDC8BD-C20E-4949-B25D-57C3F79EFE7A}" srcOrd="0" destOrd="0" presId="urn:microsoft.com/office/officeart/2005/8/layout/StepDownProcess"/>
    <dgm:cxn modelId="{F3AF3ACC-6AA9-4DFB-9222-26ABDEA131E0}" srcId="{7032B5DF-0EF8-423D-9965-632591A2C56A}" destId="{2F82CA06-219B-4777-AC64-AB467AD3D4AE}" srcOrd="0" destOrd="0" parTransId="{C0B5511F-CF88-4B05-B7E3-9EF532BDAA05}" sibTransId="{1EE18DB4-5237-48DD-B116-0B58B36B99E8}"/>
    <dgm:cxn modelId="{42C854E3-3FF5-44D5-92C2-5F093BE0C24E}" srcId="{8E7621F4-8F78-4ACF-A8E0-2A7AD6622DD3}" destId="{1E22B2DB-973D-44D6-962D-D6B3F6337501}" srcOrd="0" destOrd="0" parTransId="{9F18B5B9-DA56-4CFD-9E39-3EBFBA649253}" sibTransId="{42A3F87E-0923-4FB1-8CF2-E668FCE22BF3}"/>
    <dgm:cxn modelId="{F273C114-5D84-4378-850D-91EC21C2EDD2}" type="presParOf" srcId="{57F42604-7DC6-431A-9EB8-F22D8E52734F}" destId="{8F27D4CE-50EB-4ADA-9ED2-FE9C2CB1DD76}" srcOrd="0" destOrd="0" presId="urn:microsoft.com/office/officeart/2005/8/layout/StepDownProcess"/>
    <dgm:cxn modelId="{3AF11610-1A6A-4878-81E7-AB0D76CB60F5}" type="presParOf" srcId="{8F27D4CE-50EB-4ADA-9ED2-FE9C2CB1DD76}" destId="{14996B9B-BD63-4BF5-9C87-5642A67082F2}" srcOrd="0" destOrd="0" presId="urn:microsoft.com/office/officeart/2005/8/layout/StepDownProcess"/>
    <dgm:cxn modelId="{912B83DB-33A6-4D19-9CDE-EB6875B30F8A}" type="presParOf" srcId="{8F27D4CE-50EB-4ADA-9ED2-FE9C2CB1DD76}" destId="{CEA602D1-7437-40FC-8F45-A9DDB90E3EF4}" srcOrd="1" destOrd="0" presId="urn:microsoft.com/office/officeart/2005/8/layout/StepDownProcess"/>
    <dgm:cxn modelId="{0F1E672D-F7A2-4067-949B-5A9E9D2462D3}" type="presParOf" srcId="{8F27D4CE-50EB-4ADA-9ED2-FE9C2CB1DD76}" destId="{7880A86D-FD6D-4D43-8D9F-0A787729FA5E}" srcOrd="2" destOrd="0" presId="urn:microsoft.com/office/officeart/2005/8/layout/StepDownProcess"/>
    <dgm:cxn modelId="{303A94BA-6B79-40C4-8C10-CCB5CED134C5}" type="presParOf" srcId="{57F42604-7DC6-431A-9EB8-F22D8E52734F}" destId="{70A59C7D-94A5-4D04-AECE-7BE97D1A9001}" srcOrd="1" destOrd="0" presId="urn:microsoft.com/office/officeart/2005/8/layout/StepDownProcess"/>
    <dgm:cxn modelId="{4E020BCA-8736-41B3-87F6-5349069DEEE8}" type="presParOf" srcId="{57F42604-7DC6-431A-9EB8-F22D8E52734F}" destId="{9F45F3C0-D533-45A3-902F-918D22882529}" srcOrd="2" destOrd="0" presId="urn:microsoft.com/office/officeart/2005/8/layout/StepDownProcess"/>
    <dgm:cxn modelId="{D5884F5C-C163-4851-86F8-7F0920377A84}" type="presParOf" srcId="{9F45F3C0-D533-45A3-902F-918D22882529}" destId="{65328715-1A52-4867-AAC3-F43108446589}" srcOrd="0" destOrd="0" presId="urn:microsoft.com/office/officeart/2005/8/layout/StepDownProcess"/>
    <dgm:cxn modelId="{2AFDD10B-0921-48E9-A7D7-E3397A58EEB0}" type="presParOf" srcId="{9F45F3C0-D533-45A3-902F-918D22882529}" destId="{D8CEB6F2-A909-4AE4-82AB-FB370D5A7F9F}" srcOrd="1" destOrd="0" presId="urn:microsoft.com/office/officeart/2005/8/layout/StepDownProcess"/>
    <dgm:cxn modelId="{9BA4D83A-177C-4CAD-88D2-6ABD8D0562BB}" type="presParOf" srcId="{9F45F3C0-D533-45A3-902F-918D22882529}" destId="{46CDC8BD-C20E-4949-B25D-57C3F79EFE7A}" srcOrd="2" destOrd="0" presId="urn:microsoft.com/office/officeart/2005/8/layout/StepDownProcess"/>
    <dgm:cxn modelId="{F0D3FFA9-9A2E-46FD-91A7-6E32820ED730}" type="presParOf" srcId="{57F42604-7DC6-431A-9EB8-F22D8E52734F}" destId="{55D0A7EA-81C3-4D35-BD2C-1C98F9B9151E}" srcOrd="3" destOrd="0" presId="urn:microsoft.com/office/officeart/2005/8/layout/StepDownProcess"/>
    <dgm:cxn modelId="{A220E942-66F2-42BD-90B6-3832E78ACDDA}" type="presParOf" srcId="{57F42604-7DC6-431A-9EB8-F22D8E52734F}" destId="{23C693C9-B9BB-4BC8-8AB9-8B7C84CA7A10}" srcOrd="4" destOrd="0" presId="urn:microsoft.com/office/officeart/2005/8/layout/StepDownProcess"/>
    <dgm:cxn modelId="{D8C73F0D-49DC-467B-88D8-67E62A138812}" type="presParOf" srcId="{23C693C9-B9BB-4BC8-8AB9-8B7C84CA7A10}" destId="{972CDCB2-36F4-4898-8D8A-AAB30D831328}" srcOrd="0" destOrd="0" presId="urn:microsoft.com/office/officeart/2005/8/layout/StepDownProcess"/>
    <dgm:cxn modelId="{E42BBF21-E24F-4A2E-90D3-6A4E2C38630C}" type="presParOf" srcId="{23C693C9-B9BB-4BC8-8AB9-8B7C84CA7A10}" destId="{C58B4AF4-7675-48C3-B677-E4595DFCC48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96B9B-BD63-4BF5-9C87-5642A67082F2}">
      <dsp:nvSpPr>
        <dsp:cNvPr id="0" name=""/>
        <dsp:cNvSpPr/>
      </dsp:nvSpPr>
      <dsp:spPr>
        <a:xfrm rot="5400000">
          <a:off x="573401" y="995580"/>
          <a:ext cx="880505" cy="100242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A602D1-7437-40FC-8F45-A9DDB90E3EF4}">
      <dsp:nvSpPr>
        <dsp:cNvPr id="0" name=""/>
        <dsp:cNvSpPr/>
      </dsp:nvSpPr>
      <dsp:spPr>
        <a:xfrm>
          <a:off x="221963" y="19522"/>
          <a:ext cx="1718568" cy="103752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Data Preparation</a:t>
          </a:r>
        </a:p>
      </dsp:txBody>
      <dsp:txXfrm>
        <a:off x="272620" y="70179"/>
        <a:ext cx="1617254" cy="936214"/>
      </dsp:txXfrm>
    </dsp:sp>
    <dsp:sp modelId="{7880A86D-FD6D-4D43-8D9F-0A787729FA5E}">
      <dsp:nvSpPr>
        <dsp:cNvPr id="0" name=""/>
        <dsp:cNvSpPr/>
      </dsp:nvSpPr>
      <dsp:spPr>
        <a:xfrm>
          <a:off x="1902655" y="101854"/>
          <a:ext cx="1682274" cy="83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CA" sz="2000" b="1" kern="1200" dirty="0"/>
            <a:t>Step 1</a:t>
          </a:r>
        </a:p>
      </dsp:txBody>
      <dsp:txXfrm>
        <a:off x="1902655" y="101854"/>
        <a:ext cx="1682274" cy="838576"/>
      </dsp:txXfrm>
    </dsp:sp>
    <dsp:sp modelId="{65328715-1A52-4867-AAC3-F43108446589}">
      <dsp:nvSpPr>
        <dsp:cNvPr id="0" name=""/>
        <dsp:cNvSpPr/>
      </dsp:nvSpPr>
      <dsp:spPr>
        <a:xfrm rot="5400000">
          <a:off x="1885918" y="2161067"/>
          <a:ext cx="880505" cy="1002424"/>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CEB6F2-A909-4AE4-82AB-FB370D5A7F9F}">
      <dsp:nvSpPr>
        <dsp:cNvPr id="0" name=""/>
        <dsp:cNvSpPr/>
      </dsp:nvSpPr>
      <dsp:spPr>
        <a:xfrm>
          <a:off x="1652637" y="1185010"/>
          <a:ext cx="1482252" cy="103752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Data input</a:t>
          </a:r>
        </a:p>
      </dsp:txBody>
      <dsp:txXfrm>
        <a:off x="1703294" y="1235667"/>
        <a:ext cx="1380938" cy="936214"/>
      </dsp:txXfrm>
    </dsp:sp>
    <dsp:sp modelId="{46CDC8BD-C20E-4949-B25D-57C3F79EFE7A}">
      <dsp:nvSpPr>
        <dsp:cNvPr id="0" name=""/>
        <dsp:cNvSpPr/>
      </dsp:nvSpPr>
      <dsp:spPr>
        <a:xfrm>
          <a:off x="3061992" y="1272842"/>
          <a:ext cx="1862287" cy="83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CA" sz="2000" b="1" kern="1200" dirty="0"/>
            <a:t>Step 2</a:t>
          </a:r>
        </a:p>
      </dsp:txBody>
      <dsp:txXfrm>
        <a:off x="3061992" y="1272842"/>
        <a:ext cx="1862287" cy="838576"/>
      </dsp:txXfrm>
    </dsp:sp>
    <dsp:sp modelId="{972CDCB2-36F4-4898-8D8A-AAB30D831328}">
      <dsp:nvSpPr>
        <dsp:cNvPr id="0" name=""/>
        <dsp:cNvSpPr/>
      </dsp:nvSpPr>
      <dsp:spPr>
        <a:xfrm>
          <a:off x="3083312" y="2350497"/>
          <a:ext cx="1482252" cy="103752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Process</a:t>
          </a:r>
        </a:p>
      </dsp:txBody>
      <dsp:txXfrm>
        <a:off x="3133969" y="2401154"/>
        <a:ext cx="1380938" cy="936214"/>
      </dsp:txXfrm>
    </dsp:sp>
    <dsp:sp modelId="{C58B4AF4-7675-48C3-B677-E4595DFCC480}">
      <dsp:nvSpPr>
        <dsp:cNvPr id="0" name=""/>
        <dsp:cNvSpPr/>
      </dsp:nvSpPr>
      <dsp:spPr>
        <a:xfrm>
          <a:off x="4588029" y="2405113"/>
          <a:ext cx="1477046" cy="83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CA" sz="2000" b="1" kern="1200" dirty="0"/>
            <a:t>Step 3</a:t>
          </a:r>
        </a:p>
      </dsp:txBody>
      <dsp:txXfrm>
        <a:off x="4588029" y="2405113"/>
        <a:ext cx="1477046" cy="83857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554642-2DDE-431D-BED6-582B756BF9F7}" type="slidenum">
              <a:rPr lang="en-CA" smtClean="0"/>
              <a:t>11</a:t>
            </a:fld>
            <a:endParaRPr lang="en-CA"/>
          </a:p>
        </p:txBody>
      </p:sp>
    </p:spTree>
    <p:extLst>
      <p:ext uri="{BB962C8B-B14F-4D97-AF65-F5344CB8AC3E}">
        <p14:creationId xmlns:p14="http://schemas.microsoft.com/office/powerpoint/2010/main" val="152346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1696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72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026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38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4863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869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202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271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6273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1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7"/>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7"/>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1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7"/>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7"/>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98CF-4938-446F-9027-353042BA96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152104F-44E3-4B86-89E2-CB7022895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630E49C-A6E7-4AA6-9E86-5D123C470F9B}"/>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5CF703E9-31F5-40FD-815C-DF9158FE97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3845B71-BF0E-4503-9CE5-7B620EED192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9654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C523-DBC9-43A1-90E0-319E1CFF431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3FA5565-229A-4C74-8576-D9FFFA4EDD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1D521BE-2921-4EC1-95D9-613DB7D1FD72}"/>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FC95747A-53C7-457F-8232-6E32B3E0409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488CAE-6EE1-4126-A666-7EAB03F8A14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04360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23AB-E86B-495C-A2AE-0E487C9434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0998F3A-4E91-40AE-A38E-E5E5743C50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6D5800-241F-4A2B-992A-57C3FA7D5B92}"/>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9749B97E-C84C-4337-A9D5-5A5F9D4A277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BDD7752-B254-4005-ABD1-6B2F3E49AC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22034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8EC8-E542-4E46-955F-581B95B2050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23EDBE0-FCB7-47EB-973E-439A8FFD6D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E46E390-C0C2-4097-AA49-7C899AA709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55D8A5D-CA8F-4E93-9FE0-FA2EE0F69D76}"/>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F008940E-266C-486B-BB48-782E4765CA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1E9A7AB-8142-4BB9-A827-B6CB1622B7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845541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F4FC0-2F14-45B6-98E6-41EDEAF420D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0368624-1B0A-4D2C-9C48-90493C8F78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167304-72E9-461C-90F6-2A2BDACFF7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EEBFB5C-E549-43A4-B68F-3982BB0E9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58B32F-3A0A-47FA-9BC9-513B3DF72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93D08CA-95DE-44B1-A3F6-66D499CB4858}"/>
              </a:ext>
            </a:extLst>
          </p:cNvPr>
          <p:cNvSpPr>
            <a:spLocks noGrp="1"/>
          </p:cNvSpPr>
          <p:nvPr>
            <p:ph type="dt" sz="half" idx="10"/>
          </p:nvPr>
        </p:nvSpPr>
        <p:spPr/>
        <p:txBody>
          <a:bodyPr/>
          <a:lstStyle/>
          <a:p>
            <a:endParaRPr lang="en-CA"/>
          </a:p>
        </p:txBody>
      </p:sp>
      <p:sp>
        <p:nvSpPr>
          <p:cNvPr id="8" name="Footer Placeholder 7">
            <a:extLst>
              <a:ext uri="{FF2B5EF4-FFF2-40B4-BE49-F238E27FC236}">
                <a16:creationId xmlns:a16="http://schemas.microsoft.com/office/drawing/2014/main" id="{84C45470-27D2-49D0-99D3-9B91CCB3448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66620A2-073D-4230-ABB1-7CE7BB1CD4C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40379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4093-6AF2-4A4B-86D7-C49FED73604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035AC61-4E48-4E68-90EB-524F8D61DB10}"/>
              </a:ext>
            </a:extLst>
          </p:cNvPr>
          <p:cNvSpPr>
            <a:spLocks noGrp="1"/>
          </p:cNvSpPr>
          <p:nvPr>
            <p:ph type="dt" sz="half" idx="10"/>
          </p:nvPr>
        </p:nvSpPr>
        <p:spPr/>
        <p:txBody>
          <a:bodyPr/>
          <a:lstStyle/>
          <a:p>
            <a:endParaRPr lang="en-CA"/>
          </a:p>
        </p:txBody>
      </p:sp>
      <p:sp>
        <p:nvSpPr>
          <p:cNvPr id="4" name="Footer Placeholder 3">
            <a:extLst>
              <a:ext uri="{FF2B5EF4-FFF2-40B4-BE49-F238E27FC236}">
                <a16:creationId xmlns:a16="http://schemas.microsoft.com/office/drawing/2014/main" id="{624F7A9A-C22A-46D6-9ADF-224FA2A707F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E88BD2D-8CD2-4905-98CD-A8E30F8074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56334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96D0E-AEB6-4656-986F-688676F2A757}"/>
              </a:ext>
            </a:extLst>
          </p:cNvPr>
          <p:cNvSpPr>
            <a:spLocks noGrp="1"/>
          </p:cNvSpPr>
          <p:nvPr>
            <p:ph type="dt" sz="half" idx="10"/>
          </p:nvPr>
        </p:nvSpPr>
        <p:spPr/>
        <p:txBody>
          <a:bodyPr/>
          <a:lstStyle/>
          <a:p>
            <a:endParaRPr lang="en-CA"/>
          </a:p>
        </p:txBody>
      </p:sp>
      <p:sp>
        <p:nvSpPr>
          <p:cNvPr id="3" name="Footer Placeholder 2">
            <a:extLst>
              <a:ext uri="{FF2B5EF4-FFF2-40B4-BE49-F238E27FC236}">
                <a16:creationId xmlns:a16="http://schemas.microsoft.com/office/drawing/2014/main" id="{AAFAC23E-169A-4962-BA5F-557E8B4F668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050F183-61AF-4D34-B6B1-030580BDEF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35410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83EE-D105-43C5-8C76-404732623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531D34A-B663-4585-845C-6BFE0C02BF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7FB8B9B-BF53-4F12-A874-EE16A289D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6DCC81-BF15-4F4F-81BA-0E2DA708F802}"/>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C26222C5-D089-42F9-A8BE-8A8E20DEA8E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883BDE5-0379-46FF-9EEE-9CF7137531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40362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A3BA8-3DD4-40E5-8FAD-39A3CF866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476BD2B-ADB4-4C6D-A785-4A41FAF56D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20AB560-EA95-4AEF-B9D6-3EB69EDA0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7D1170-5B89-4DB4-8859-9A6AFE016BD8}"/>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9A130A61-324C-4147-8C83-33F841E763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62F2563-AEEE-4C4E-8B95-A24DA989864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7552251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A8FE-D791-45A1-88E5-3123B8A3A7F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1F7FD52-C39C-4CDC-95BF-B51A68A01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4DC54E6-0D31-4FAA-A76F-524251494318}"/>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C0691E6E-622C-469C-9DD7-6FF34DC921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05B4F0C-DAF0-43BD-851E-6F7FF0D368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6116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E33FC-7C11-4617-AB59-E7CCAAF648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019B317-028F-4A3A-AACA-DE7CA4AB7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955252-B4CA-4E37-A70D-EEDE8944B2F1}"/>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EE4DC72F-2519-492F-BA6A-88B5A6B9FAE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1F1E354-9196-4305-BD8E-E8094A683A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4995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19"/>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9"/>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9"/>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8" name="Google Shape;38;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1" name="Google Shape;41;p19"/>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1"/>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21"/>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21"/>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4" name="Google Shape;54;p21"/>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3"/>
        <p:cNvGrpSpPr/>
        <p:nvPr/>
      </p:nvGrpSpPr>
      <p:grpSpPr>
        <a:xfrm>
          <a:off x="0" y="0"/>
          <a:ext cx="0" cy="0"/>
          <a:chOff x="0" y="0"/>
          <a:chExt cx="0" cy="0"/>
        </a:xfrm>
      </p:grpSpPr>
      <p:sp>
        <p:nvSpPr>
          <p:cNvPr id="64" name="Google Shape;64;p2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24"/>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4"/>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4"/>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4"/>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24"/>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24"/>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u="none" strike="noStrike" cap="none">
                <a:solidFill>
                  <a:schemeClr val="dk2"/>
                </a:solidFill>
                <a:latin typeface="Calibri"/>
                <a:ea typeface="Calibri"/>
                <a:cs typeface="Calibri"/>
                <a:sym typeface="Calibri"/>
              </a:defRPr>
            </a:lvl1pPr>
            <a:lvl2pPr marL="0" lvl="1" indent="0" algn="r">
              <a:spcBef>
                <a:spcPts val="0"/>
              </a:spcBef>
              <a:buNone/>
              <a:defRPr sz="1050" b="0" i="0" u="none" strike="noStrike" cap="none">
                <a:solidFill>
                  <a:schemeClr val="dk2"/>
                </a:solidFill>
                <a:latin typeface="Calibri"/>
                <a:ea typeface="Calibri"/>
                <a:cs typeface="Calibri"/>
                <a:sym typeface="Calibri"/>
              </a:defRPr>
            </a:lvl2pPr>
            <a:lvl3pPr marL="0" lvl="2" indent="0" algn="r">
              <a:spcBef>
                <a:spcPts val="0"/>
              </a:spcBef>
              <a:buNone/>
              <a:defRPr sz="1050" b="0" i="0" u="none" strike="noStrike" cap="none">
                <a:solidFill>
                  <a:schemeClr val="dk2"/>
                </a:solidFill>
                <a:latin typeface="Calibri"/>
                <a:ea typeface="Calibri"/>
                <a:cs typeface="Calibri"/>
                <a:sym typeface="Calibri"/>
              </a:defRPr>
            </a:lvl3pPr>
            <a:lvl4pPr marL="0" lvl="3" indent="0" algn="r">
              <a:spcBef>
                <a:spcPts val="0"/>
              </a:spcBef>
              <a:buNone/>
              <a:defRPr sz="1050" b="0" i="0" u="none" strike="noStrike" cap="none">
                <a:solidFill>
                  <a:schemeClr val="dk2"/>
                </a:solidFill>
                <a:latin typeface="Calibri"/>
                <a:ea typeface="Calibri"/>
                <a:cs typeface="Calibri"/>
                <a:sym typeface="Calibri"/>
              </a:defRPr>
            </a:lvl4pPr>
            <a:lvl5pPr marL="0" lvl="4" indent="0" algn="r">
              <a:spcBef>
                <a:spcPts val="0"/>
              </a:spcBef>
              <a:buNone/>
              <a:defRPr sz="1050" b="0" i="0" u="none" strike="noStrike" cap="none">
                <a:solidFill>
                  <a:schemeClr val="dk2"/>
                </a:solidFill>
                <a:latin typeface="Calibri"/>
                <a:ea typeface="Calibri"/>
                <a:cs typeface="Calibri"/>
                <a:sym typeface="Calibri"/>
              </a:defRPr>
            </a:lvl5pPr>
            <a:lvl6pPr marL="0" lvl="5" indent="0" algn="r">
              <a:spcBef>
                <a:spcPts val="0"/>
              </a:spcBef>
              <a:buNone/>
              <a:defRPr sz="1050" b="0" i="0" u="none" strike="noStrike" cap="none">
                <a:solidFill>
                  <a:schemeClr val="dk2"/>
                </a:solidFill>
                <a:latin typeface="Calibri"/>
                <a:ea typeface="Calibri"/>
                <a:cs typeface="Calibri"/>
                <a:sym typeface="Calibri"/>
              </a:defRPr>
            </a:lvl6pPr>
            <a:lvl7pPr marL="0" lvl="6" indent="0" algn="r">
              <a:spcBef>
                <a:spcPts val="0"/>
              </a:spcBef>
              <a:buNone/>
              <a:defRPr sz="1050" b="0" i="0" u="none" strike="noStrike" cap="none">
                <a:solidFill>
                  <a:schemeClr val="dk2"/>
                </a:solidFill>
                <a:latin typeface="Calibri"/>
                <a:ea typeface="Calibri"/>
                <a:cs typeface="Calibri"/>
                <a:sym typeface="Calibri"/>
              </a:defRPr>
            </a:lvl7pPr>
            <a:lvl8pPr marL="0" lvl="7" indent="0" algn="r">
              <a:spcBef>
                <a:spcPts val="0"/>
              </a:spcBef>
              <a:buNone/>
              <a:defRPr sz="1050" b="0" i="0" u="none" strike="noStrike" cap="none">
                <a:solidFill>
                  <a:schemeClr val="dk2"/>
                </a:solidFill>
                <a:latin typeface="Calibri"/>
                <a:ea typeface="Calibri"/>
                <a:cs typeface="Calibri"/>
                <a:sym typeface="Calibri"/>
              </a:defRPr>
            </a:lvl8pPr>
            <a:lvl9pPr marL="0" lvl="8" indent="0" algn="r">
              <a:spcBef>
                <a:spcPts val="0"/>
              </a:spcBef>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5"/>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5"/>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5"/>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5"/>
          <p:cNvSpPr>
            <a:spLocks noGrp="1"/>
          </p:cNvSpPr>
          <p:nvPr>
            <p:ph type="pic" idx="2"/>
          </p:nvPr>
        </p:nvSpPr>
        <p:spPr>
          <a:xfrm>
            <a:off x="15" y="0"/>
            <a:ext cx="12191985" cy="4915076"/>
          </a:xfrm>
          <a:prstGeom prst="rect">
            <a:avLst/>
          </a:prstGeom>
          <a:solidFill>
            <a:srgbClr val="D2CDB0"/>
          </a:solidFill>
          <a:ln>
            <a:noFill/>
          </a:ln>
        </p:spPr>
        <p:txBody>
          <a:bodyPr spcFirstLastPara="1" wrap="square" lIns="457200" tIns="457200" rIns="0" bIns="45700" anchor="t" anchorCtr="0">
            <a:norm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83" name="Google Shape;83;p25"/>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2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6"/>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2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6"/>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6"/>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1FA47A-6C6E-4D8B-8F46-CE06F2B37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2AFF8E-2B85-412A-BA46-5AF8AC4E77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CF98A54-8F1E-42CD-8D78-0D733BC82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Footer Placeholder 4">
            <a:extLst>
              <a:ext uri="{FF2B5EF4-FFF2-40B4-BE49-F238E27FC236}">
                <a16:creationId xmlns:a16="http://schemas.microsoft.com/office/drawing/2014/main" id="{CB7CF2AC-D384-4BB5-B533-75CF83C563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8864993-81EA-455B-B49E-E36C3D3646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94428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open.ottawa.c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7.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s://geohub.lio.gov.on.ca/datasets/mnrf::ontario-digital-surface-model-imagery-derive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7.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1"/>
          <p:cNvSpPr/>
          <p:nvPr/>
        </p:nvSpPr>
        <p:spPr>
          <a:xfrm>
            <a:off x="0" y="0"/>
            <a:ext cx="12192000"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
          <p:cNvSpPr txBox="1">
            <a:spLocks noGrp="1"/>
          </p:cNvSpPr>
          <p:nvPr>
            <p:ph type="ctrTitle"/>
          </p:nvPr>
        </p:nvSpPr>
        <p:spPr>
          <a:xfrm>
            <a:off x="633999" y="4550229"/>
            <a:ext cx="10909073" cy="105765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6000"/>
              <a:buFont typeface="Calibri"/>
              <a:buNone/>
            </a:pPr>
            <a:r>
              <a:rPr lang="en-US" sz="6000" dirty="0"/>
              <a:t>Level of Heat Stress Mapping</a:t>
            </a:r>
            <a:endParaRPr sz="6000" dirty="0"/>
          </a:p>
        </p:txBody>
      </p:sp>
      <p:sp>
        <p:nvSpPr>
          <p:cNvPr id="108" name="Google Shape;108;p1"/>
          <p:cNvSpPr txBox="1">
            <a:spLocks noGrp="1"/>
          </p:cNvSpPr>
          <p:nvPr>
            <p:ph type="subTitle" idx="1"/>
          </p:nvPr>
        </p:nvSpPr>
        <p:spPr>
          <a:xfrm>
            <a:off x="633999" y="5727515"/>
            <a:ext cx="10925101" cy="515477"/>
          </a:xfrm>
          <a:prstGeom prst="rect">
            <a:avLst/>
          </a:prstGeom>
          <a:noFill/>
          <a:ln>
            <a:noFill/>
          </a:ln>
        </p:spPr>
        <p:txBody>
          <a:bodyPr spcFirstLastPara="1" wrap="square" lIns="91425" tIns="45700" rIns="91425" bIns="45700" anchor="t" anchorCtr="0">
            <a:normAutofit fontScale="25000" lnSpcReduction="20000"/>
          </a:bodyPr>
          <a:lstStyle/>
          <a:p>
            <a:pPr algn="ctr"/>
            <a:r>
              <a:rPr lang="en-US" sz="8000" dirty="0" err="1">
                <a:latin typeface="Times New Roman" panose="02020603050405020304" pitchFamily="18" charset="0"/>
                <a:cs typeface="Times New Roman" panose="02020603050405020304" pitchFamily="18" charset="0"/>
              </a:rPr>
              <a:t>Farzaneh</a:t>
            </a:r>
            <a:r>
              <a:rPr lang="en-US" sz="8000" dirty="0">
                <a:latin typeface="Times New Roman" panose="02020603050405020304" pitchFamily="18" charset="0"/>
                <a:cs typeface="Times New Roman" panose="02020603050405020304" pitchFamily="18" charset="0"/>
              </a:rPr>
              <a:t> Farshad|300124641|</a:t>
            </a:r>
            <a:r>
              <a:rPr lang="en-CA" sz="8000" dirty="0">
                <a:latin typeface="Times New Roman" panose="02020603050405020304" pitchFamily="18" charset="0"/>
                <a:cs typeface="Times New Roman" panose="02020603050405020304" pitchFamily="18" charset="0"/>
              </a:rPr>
              <a:t>GEO5153</a:t>
            </a:r>
          </a:p>
          <a:p>
            <a:pPr marL="0" lvl="0" indent="0" algn="l" rtl="0">
              <a:lnSpc>
                <a:spcPct val="90000"/>
              </a:lnSpc>
              <a:spcBef>
                <a:spcPts val="0"/>
              </a:spcBef>
              <a:spcAft>
                <a:spcPts val="0"/>
              </a:spcAft>
              <a:buSzPts val="2000"/>
              <a:buNone/>
            </a:pPr>
            <a:endParaRPr sz="2000" dirty="0">
              <a:solidFill>
                <a:srgbClr val="262626"/>
              </a:solidFill>
            </a:endParaRPr>
          </a:p>
        </p:txBody>
      </p:sp>
      <p:sp>
        <p:nvSpPr>
          <p:cNvPr id="110" name="Google Shape;110;p1"/>
          <p:cNvSpPr/>
          <p:nvPr/>
        </p:nvSpPr>
        <p:spPr>
          <a:xfrm>
            <a:off x="6063996" y="886968"/>
            <a:ext cx="64008" cy="3108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1" name="Google Shape;111;p1" descr="Image result for cycling in the sun"/>
          <p:cNvPicPr preferRelativeResize="0"/>
          <p:nvPr/>
        </p:nvPicPr>
        <p:blipFill rotWithShape="1">
          <a:blip r:embed="rId3">
            <a:alphaModFix/>
          </a:blip>
          <a:srcRect/>
          <a:stretch/>
        </p:blipFill>
        <p:spPr>
          <a:xfrm>
            <a:off x="6424891" y="765243"/>
            <a:ext cx="5118182" cy="3352409"/>
          </a:xfrm>
          <a:prstGeom prst="rect">
            <a:avLst/>
          </a:prstGeom>
          <a:noFill/>
          <a:ln>
            <a:noFill/>
          </a:ln>
        </p:spPr>
      </p:pic>
      <p:cxnSp>
        <p:nvCxnSpPr>
          <p:cNvPr id="112" name="Google Shape;112;p1"/>
          <p:cNvCxnSpPr/>
          <p:nvPr/>
        </p:nvCxnSpPr>
        <p:spPr>
          <a:xfrm>
            <a:off x="721086" y="5618770"/>
            <a:ext cx="105156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113" name="Google Shape;113;p1"/>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 descr="Image result for uottawa"/>
          <p:cNvPicPr preferRelativeResize="0"/>
          <p:nvPr/>
        </p:nvPicPr>
        <p:blipFill rotWithShape="1">
          <a:blip r:embed="rId4">
            <a:alphaModFix/>
          </a:blip>
          <a:srcRect/>
          <a:stretch/>
        </p:blipFill>
        <p:spPr>
          <a:xfrm>
            <a:off x="1344231" y="663527"/>
            <a:ext cx="3014640" cy="225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1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1"/>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242" name="Google Shape;242;p11"/>
          <p:cNvSpPr/>
          <p:nvPr/>
        </p:nvSpPr>
        <p:spPr>
          <a:xfrm>
            <a:off x="0" y="0"/>
            <a:ext cx="12192000"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Google Shape;243;p11"/>
          <p:cNvSpPr txBox="1">
            <a:spLocks noGrp="1"/>
          </p:cNvSpPr>
          <p:nvPr>
            <p:ph type="title"/>
          </p:nvPr>
        </p:nvSpPr>
        <p:spPr>
          <a:xfrm>
            <a:off x="633999" y="4550229"/>
            <a:ext cx="10909073" cy="105765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6000"/>
              <a:buFont typeface="Calibri"/>
              <a:buNone/>
            </a:pPr>
            <a:r>
              <a:rPr lang="en-US" sz="6000" b="1">
                <a:solidFill>
                  <a:srgbClr val="262626"/>
                </a:solidFill>
              </a:rPr>
              <a:t>Sample Routes</a:t>
            </a:r>
            <a:endParaRPr/>
          </a:p>
        </p:txBody>
      </p:sp>
      <p:sp>
        <p:nvSpPr>
          <p:cNvPr id="244" name="Google Shape;244;p11"/>
          <p:cNvSpPr txBox="1">
            <a:spLocks noGrp="1"/>
          </p:cNvSpPr>
          <p:nvPr>
            <p:ph type="body" idx="1"/>
          </p:nvPr>
        </p:nvSpPr>
        <p:spPr>
          <a:xfrm>
            <a:off x="633999" y="5727515"/>
            <a:ext cx="10925101" cy="51547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cap="none" dirty="0">
                <a:solidFill>
                  <a:srgbClr val="262626"/>
                </a:solidFill>
                <a:latin typeface="Calibri"/>
                <a:ea typeface="Calibri"/>
                <a:cs typeface="Calibri"/>
                <a:sym typeface="Calibri"/>
              </a:rPr>
              <a:t>ROUTE 5 : WOODVALE GREEN TO BELLS CORNERS UNION CEMETERY</a:t>
            </a:r>
            <a:endParaRPr dirty="0"/>
          </a:p>
        </p:txBody>
      </p:sp>
      <p:pic>
        <p:nvPicPr>
          <p:cNvPr id="245" name="Google Shape;245;p11"/>
          <p:cNvPicPr preferRelativeResize="0"/>
          <p:nvPr/>
        </p:nvPicPr>
        <p:blipFill rotWithShape="1">
          <a:blip r:embed="rId3">
            <a:alphaModFix/>
          </a:blip>
          <a:srcRect/>
          <a:stretch/>
        </p:blipFill>
        <p:spPr>
          <a:xfrm>
            <a:off x="635457" y="953268"/>
            <a:ext cx="5131653" cy="2976359"/>
          </a:xfrm>
          <a:prstGeom prst="rect">
            <a:avLst/>
          </a:prstGeom>
          <a:noFill/>
          <a:ln>
            <a:noFill/>
          </a:ln>
        </p:spPr>
      </p:pic>
      <p:sp>
        <p:nvSpPr>
          <p:cNvPr id="246" name="Google Shape;246;p11"/>
          <p:cNvSpPr/>
          <p:nvPr/>
        </p:nvSpPr>
        <p:spPr>
          <a:xfrm>
            <a:off x="6063996" y="886968"/>
            <a:ext cx="64008" cy="3108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7" name="Google Shape;247;p11"/>
          <p:cNvPicPr preferRelativeResize="0"/>
          <p:nvPr/>
        </p:nvPicPr>
        <p:blipFill rotWithShape="1">
          <a:blip r:embed="rId4">
            <a:alphaModFix/>
          </a:blip>
          <a:srcRect/>
          <a:stretch/>
        </p:blipFill>
        <p:spPr>
          <a:xfrm>
            <a:off x="6424891" y="640080"/>
            <a:ext cx="1702292" cy="3602736"/>
          </a:xfrm>
          <a:prstGeom prst="rect">
            <a:avLst/>
          </a:prstGeom>
          <a:noFill/>
          <a:ln>
            <a:noFill/>
          </a:ln>
        </p:spPr>
      </p:pic>
      <p:cxnSp>
        <p:nvCxnSpPr>
          <p:cNvPr id="248" name="Google Shape;248;p11"/>
          <p:cNvCxnSpPr/>
          <p:nvPr/>
        </p:nvCxnSpPr>
        <p:spPr>
          <a:xfrm>
            <a:off x="721086" y="5618770"/>
            <a:ext cx="105156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249" name="Google Shape;249;p11"/>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1F299-D75E-4BD3-AC02-3F52BEF0DC93}"/>
              </a:ext>
            </a:extLst>
          </p:cNvPr>
          <p:cNvSpPr>
            <a:spLocks noGrp="1"/>
          </p:cNvSpPr>
          <p:nvPr>
            <p:ph type="title"/>
          </p:nvPr>
        </p:nvSpPr>
        <p:spPr>
          <a:xfrm>
            <a:off x="1268180" y="770314"/>
            <a:ext cx="10018713" cy="784168"/>
          </a:xfrm>
        </p:spPr>
        <p:txBody>
          <a:bodyPr/>
          <a:lstStyle/>
          <a:p>
            <a:r>
              <a:rPr lang="en-CA" altLang="en-US" dirty="0"/>
              <a:t>Flow Chart</a:t>
            </a:r>
            <a:r>
              <a:rPr lang="en-CA" altLang="en-US" sz="3200" dirty="0"/>
              <a:t> </a:t>
            </a:r>
            <a:endParaRPr lang="en-CA" dirty="0"/>
          </a:p>
        </p:txBody>
      </p:sp>
      <p:grpSp>
        <p:nvGrpSpPr>
          <p:cNvPr id="14" name="Group 13">
            <a:extLst>
              <a:ext uri="{FF2B5EF4-FFF2-40B4-BE49-F238E27FC236}">
                <a16:creationId xmlns:a16="http://schemas.microsoft.com/office/drawing/2014/main" id="{57EB006C-29F3-4A89-B206-C1058FC5B92A}"/>
              </a:ext>
            </a:extLst>
          </p:cNvPr>
          <p:cNvGrpSpPr/>
          <p:nvPr/>
        </p:nvGrpSpPr>
        <p:grpSpPr>
          <a:xfrm>
            <a:off x="964469" y="1801091"/>
            <a:ext cx="8201698" cy="4569452"/>
            <a:chOff x="2032000" y="719666"/>
            <a:chExt cx="10991355" cy="7266319"/>
          </a:xfrm>
        </p:grpSpPr>
        <p:graphicFrame>
          <p:nvGraphicFramePr>
            <p:cNvPr id="6" name="Diagram 5">
              <a:extLst>
                <a:ext uri="{FF2B5EF4-FFF2-40B4-BE49-F238E27FC236}">
                  <a16:creationId xmlns:a16="http://schemas.microsoft.com/office/drawing/2014/main" id="{11E1620F-B8CE-4CD9-9E12-E2698014C844}"/>
                </a:ext>
              </a:extLst>
            </p:cNvPr>
            <p:cNvGraphicFramePr/>
            <p:nvPr>
              <p:extLst>
                <p:ext uri="{D42A27DB-BD31-4B8C-83A1-F6EECF244321}">
                  <p14:modId xmlns:p14="http://schemas.microsoft.com/office/powerpoint/2010/main" val="151985882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Bent-Up 6">
              <a:extLst>
                <a:ext uri="{FF2B5EF4-FFF2-40B4-BE49-F238E27FC236}">
                  <a16:creationId xmlns:a16="http://schemas.microsoft.com/office/drawing/2014/main" id="{DAE6570A-AEFF-46BB-980F-F869D22D33B4}"/>
                </a:ext>
              </a:extLst>
            </p:cNvPr>
            <p:cNvSpPr/>
            <p:nvPr/>
          </p:nvSpPr>
          <p:spPr>
            <a:xfrm rot="5400000">
              <a:off x="7134065" y="6034884"/>
              <a:ext cx="1400175" cy="1594049"/>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8" name="Group 7">
              <a:extLst>
                <a:ext uri="{FF2B5EF4-FFF2-40B4-BE49-F238E27FC236}">
                  <a16:creationId xmlns:a16="http://schemas.microsoft.com/office/drawing/2014/main" id="{3EA1C1A3-9C00-45AE-953B-E5549DC3BEE9}"/>
                </a:ext>
              </a:extLst>
            </p:cNvPr>
            <p:cNvGrpSpPr/>
            <p:nvPr/>
          </p:nvGrpSpPr>
          <p:grpSpPr>
            <a:xfrm>
              <a:off x="8717366" y="6336113"/>
              <a:ext cx="2357070" cy="1649872"/>
              <a:chOff x="3982572" y="3737748"/>
              <a:chExt cx="2357070" cy="1649872"/>
            </a:xfrm>
          </p:grpSpPr>
          <p:sp>
            <p:nvSpPr>
              <p:cNvPr id="12" name="Rectangle: Rounded Corners 11">
                <a:extLst>
                  <a:ext uri="{FF2B5EF4-FFF2-40B4-BE49-F238E27FC236}">
                    <a16:creationId xmlns:a16="http://schemas.microsoft.com/office/drawing/2014/main" id="{CF0DDE65-2F25-4C50-BAD5-BAE2FC7B7D64}"/>
                  </a:ext>
                </a:extLst>
              </p:cNvPr>
              <p:cNvSpPr/>
              <p:nvPr/>
            </p:nvSpPr>
            <p:spPr>
              <a:xfrm>
                <a:off x="3982572" y="3737748"/>
                <a:ext cx="2357070" cy="1649872"/>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5">
                <a:extLst>
                  <a:ext uri="{FF2B5EF4-FFF2-40B4-BE49-F238E27FC236}">
                    <a16:creationId xmlns:a16="http://schemas.microsoft.com/office/drawing/2014/main" id="{EAA9B9F7-4AE4-48C8-A90F-BA148CAA4216}"/>
                  </a:ext>
                </a:extLst>
              </p:cNvPr>
              <p:cNvSpPr txBox="1"/>
              <p:nvPr/>
            </p:nvSpPr>
            <p:spPr>
              <a:xfrm>
                <a:off x="4063129" y="3970188"/>
                <a:ext cx="1884378" cy="11747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CA" sz="1800" kern="1200" dirty="0"/>
                  <a:t>Analysing results</a:t>
                </a:r>
              </a:p>
            </p:txBody>
          </p:sp>
        </p:grpSp>
        <p:grpSp>
          <p:nvGrpSpPr>
            <p:cNvPr id="9" name="Group 8">
              <a:extLst>
                <a:ext uri="{FF2B5EF4-FFF2-40B4-BE49-F238E27FC236}">
                  <a16:creationId xmlns:a16="http://schemas.microsoft.com/office/drawing/2014/main" id="{C0864EB3-F10F-44FC-B1E9-325C602ECEC0}"/>
                </a:ext>
              </a:extLst>
            </p:cNvPr>
            <p:cNvGrpSpPr/>
            <p:nvPr/>
          </p:nvGrpSpPr>
          <p:grpSpPr>
            <a:xfrm>
              <a:off x="11074437" y="6493466"/>
              <a:ext cx="1948918" cy="1333500"/>
              <a:chOff x="6339643" y="3895101"/>
              <a:chExt cx="1948918" cy="1333500"/>
            </a:xfrm>
          </p:grpSpPr>
          <p:sp>
            <p:nvSpPr>
              <p:cNvPr id="10" name="Rectangle 9">
                <a:extLst>
                  <a:ext uri="{FF2B5EF4-FFF2-40B4-BE49-F238E27FC236}">
                    <a16:creationId xmlns:a16="http://schemas.microsoft.com/office/drawing/2014/main" id="{9CF47CFC-E3B0-4EE0-A4DC-8E60E49161C9}"/>
                  </a:ext>
                </a:extLst>
              </p:cNvPr>
              <p:cNvSpPr/>
              <p:nvPr/>
            </p:nvSpPr>
            <p:spPr>
              <a:xfrm>
                <a:off x="6339643" y="3895101"/>
                <a:ext cx="1714308" cy="1333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15CDDEB3-BBF9-4D76-BCBD-87B74F901FEB}"/>
                  </a:ext>
                </a:extLst>
              </p:cNvPr>
              <p:cNvSpPr txBox="1"/>
              <p:nvPr/>
            </p:nvSpPr>
            <p:spPr>
              <a:xfrm>
                <a:off x="6339643" y="3895101"/>
                <a:ext cx="1948918" cy="1333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r>
                  <a:rPr lang="en-CA" sz="2000" b="1" kern="1200" dirty="0"/>
                  <a:t>Step 4</a:t>
                </a:r>
              </a:p>
            </p:txBody>
          </p:sp>
        </p:grpSp>
      </p:grpSp>
      <p:sp>
        <p:nvSpPr>
          <p:cNvPr id="15" name="Rectangle 14">
            <a:extLst>
              <a:ext uri="{FF2B5EF4-FFF2-40B4-BE49-F238E27FC236}">
                <a16:creationId xmlns:a16="http://schemas.microsoft.com/office/drawing/2014/main" id="{190E1151-E8CB-4DCE-ACDA-681144FF17F8}"/>
              </a:ext>
            </a:extLst>
          </p:cNvPr>
          <p:cNvSpPr/>
          <p:nvPr/>
        </p:nvSpPr>
        <p:spPr>
          <a:xfrm>
            <a:off x="7029545" y="2001061"/>
            <a:ext cx="4468433" cy="3962047"/>
          </a:xfrm>
          <a:prstGeom prst="rect">
            <a:avLst/>
          </a:prstGeom>
        </p:spPr>
        <p:txBody>
          <a:bodyPr wrap="square">
            <a:spAutoFit/>
          </a:bodyPr>
          <a:lstStyle/>
          <a:p>
            <a:pPr marL="270510" marR="92710" algn="just">
              <a:lnSpc>
                <a:spcPct val="150000"/>
              </a:lnSpc>
              <a:spcAft>
                <a:spcPts val="800"/>
              </a:spcAft>
            </a:pPr>
            <a:r>
              <a:rPr lang="en-CA" dirty="0">
                <a:latin typeface="Times New Roman" panose="02020603050405020304" pitchFamily="18" charset="0"/>
                <a:ea typeface="Calibri" panose="020F0502020204030204" pitchFamily="34" charset="0"/>
                <a:cs typeface="Arial" panose="020B0604020202020204" pitchFamily="34" charset="0"/>
              </a:rPr>
              <a:t>The most time consuming and hardest part of this project was collecting and preparing data. The data that we used for this project based on the literature review was : 1- DSM of Ottawa to extract slope map from it</a:t>
            </a:r>
          </a:p>
          <a:p>
            <a:pPr marL="270510" marR="92710" algn="just">
              <a:lnSpc>
                <a:spcPct val="150000"/>
              </a:lnSpc>
              <a:spcAft>
                <a:spcPts val="800"/>
              </a:spcAft>
            </a:pPr>
            <a:r>
              <a:rPr lang="en-CA" dirty="0">
                <a:latin typeface="Times New Roman" panose="02020603050405020304" pitchFamily="18" charset="0"/>
                <a:ea typeface="Calibri" panose="020F0502020204030204" pitchFamily="34" charset="0"/>
                <a:cs typeface="Arial" panose="020B0604020202020204" pitchFamily="34" charset="0"/>
              </a:rPr>
              <a:t>2- Landsat images to extract temperature of the locations in the trails and considering heat island effect</a:t>
            </a:r>
          </a:p>
          <a:p>
            <a:pPr marL="270510" marR="92710" algn="just">
              <a:lnSpc>
                <a:spcPct val="150000"/>
              </a:lnSpc>
              <a:spcAft>
                <a:spcPts val="800"/>
              </a:spcAft>
            </a:pPr>
            <a:r>
              <a:rPr lang="en-CA" dirty="0">
                <a:latin typeface="Times New Roman" panose="02020603050405020304" pitchFamily="18" charset="0"/>
                <a:ea typeface="Calibri" panose="020F0502020204030204" pitchFamily="34" charset="0"/>
                <a:cs typeface="Arial" panose="020B0604020202020204" pitchFamily="34" charset="0"/>
              </a:rPr>
              <a:t>3- Tree canopies around the chosen trails</a:t>
            </a:r>
          </a:p>
          <a:p>
            <a:pPr marL="270510" marR="92710" algn="just">
              <a:lnSpc>
                <a:spcPct val="150000"/>
              </a:lnSpc>
              <a:spcAft>
                <a:spcPts val="800"/>
              </a:spcAft>
            </a:pPr>
            <a:endParaRPr lang="en-CA" dirty="0">
              <a:latin typeface="Times New Roman" panose="02020603050405020304" pitchFamily="18" charset="0"/>
              <a:ea typeface="Calibri" panose="020F0502020204030204" pitchFamily="34" charset="0"/>
              <a:cs typeface="Arial" panose="020B0604020202020204" pitchFamily="34" charset="0"/>
            </a:endParaRPr>
          </a:p>
          <a:p>
            <a:pPr marL="270510" marR="92710" algn="just">
              <a:lnSpc>
                <a:spcPct val="150000"/>
              </a:lnSpc>
              <a:spcAft>
                <a:spcPts val="800"/>
              </a:spcAft>
            </a:pPr>
            <a:endParaRPr lang="en-CA"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128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1521B"/>
              </a:buClr>
              <a:buSzPts val="4800"/>
              <a:buFont typeface="Calibri"/>
              <a:buNone/>
            </a:pPr>
            <a:r>
              <a:rPr lang="en-US" b="1" dirty="0">
                <a:solidFill>
                  <a:srgbClr val="31521B"/>
                </a:solidFill>
              </a:rPr>
              <a:t>Step 1: Data Preparation (Extract routes)</a:t>
            </a:r>
            <a:endParaRPr b="1" dirty="0">
              <a:solidFill>
                <a:srgbClr val="31521B"/>
              </a:solidFill>
            </a:endParaRPr>
          </a:p>
        </p:txBody>
      </p:sp>
      <p:sp>
        <p:nvSpPr>
          <p:cNvPr id="168" name="Google Shape;168;p6"/>
          <p:cNvSpPr txBox="1">
            <a:spLocks noGrp="1"/>
          </p:cNvSpPr>
          <p:nvPr>
            <p:ph type="body" idx="1"/>
          </p:nvPr>
        </p:nvSpPr>
        <p:spPr>
          <a:xfrm>
            <a:off x="1097280" y="1845734"/>
            <a:ext cx="3663142" cy="4023360"/>
          </a:xfrm>
          <a:prstGeom prst="rect">
            <a:avLst/>
          </a:prstGeom>
          <a:noFill/>
          <a:ln>
            <a:noFill/>
          </a:ln>
        </p:spPr>
        <p:txBody>
          <a:bodyPr spcFirstLastPara="1" wrap="square" lIns="0" tIns="45700" rIns="0" bIns="45700" anchor="t" anchorCtr="0">
            <a:normAutofit/>
          </a:bodyPr>
          <a:lstStyle/>
          <a:p>
            <a:pPr marL="91440" indent="0">
              <a:spcBef>
                <a:spcPts val="0"/>
              </a:spcBef>
              <a:buSzPts val="2000"/>
              <a:buNone/>
            </a:pPr>
            <a:r>
              <a:rPr lang="en-CA" dirty="0"/>
              <a:t>By downloading cycling network from </a:t>
            </a:r>
            <a:r>
              <a:rPr lang="en-CA" dirty="0">
                <a:hlinkClick r:id="rId3"/>
              </a:rPr>
              <a:t>https://open.ottawa.ca/</a:t>
            </a:r>
            <a:r>
              <a:rPr lang="en-CA" dirty="0"/>
              <a:t> I was able to extract sample trails by selecting polylines and merge them to a single line through </a:t>
            </a:r>
            <a:r>
              <a:rPr lang="en-CA" b="1" dirty="0"/>
              <a:t>Create Routes (Linear Referencing) </a:t>
            </a:r>
            <a:r>
              <a:rPr lang="en-CA" dirty="0"/>
              <a:t>tool in ArcGIS</a:t>
            </a:r>
          </a:p>
          <a:p>
            <a:pPr marL="91440" lvl="0" indent="0">
              <a:spcBef>
                <a:spcPts val="0"/>
              </a:spcBef>
              <a:buSzPts val="2000"/>
              <a:buNone/>
            </a:pPr>
            <a:endParaRPr lang="en-CA" dirty="0"/>
          </a:p>
          <a:p>
            <a:pPr marL="91440" lvl="0" indent="0">
              <a:spcBef>
                <a:spcPts val="0"/>
              </a:spcBef>
              <a:buSzPts val="2000"/>
              <a:buNone/>
            </a:pPr>
            <a:endParaRPr dirty="0"/>
          </a:p>
          <a:p>
            <a:pPr marL="457200" lvl="0" indent="-177800" algn="l" rtl="0">
              <a:lnSpc>
                <a:spcPct val="150000"/>
              </a:lnSpc>
              <a:spcBef>
                <a:spcPts val="1400"/>
              </a:spcBef>
              <a:spcAft>
                <a:spcPts val="0"/>
              </a:spcAft>
              <a:buClr>
                <a:srgbClr val="4A7B29"/>
              </a:buClr>
              <a:buSzPts val="4400"/>
              <a:buFont typeface="Calibri"/>
              <a:buNone/>
            </a:pPr>
            <a:endParaRPr sz="4400" dirty="0">
              <a:solidFill>
                <a:srgbClr val="4A7B29"/>
              </a:solidFill>
            </a:endParaRPr>
          </a:p>
          <a:p>
            <a:pPr marL="457200" lvl="0" indent="-254000" algn="l" rtl="0">
              <a:lnSpc>
                <a:spcPct val="150000"/>
              </a:lnSpc>
              <a:spcBef>
                <a:spcPts val="1400"/>
              </a:spcBef>
              <a:spcAft>
                <a:spcPts val="0"/>
              </a:spcAft>
              <a:buClr>
                <a:srgbClr val="4A7B29"/>
              </a:buClr>
              <a:buSzPts val="3200"/>
              <a:buFont typeface="Calibri"/>
              <a:buNone/>
            </a:pPr>
            <a:endParaRPr sz="3200" dirty="0">
              <a:solidFill>
                <a:srgbClr val="4A7B29"/>
              </a:solidFill>
            </a:endParaRPr>
          </a:p>
        </p:txBody>
      </p:sp>
      <p:pic>
        <p:nvPicPr>
          <p:cNvPr id="169" name="Google Shape;169;p6" descr="Cycling"/>
          <p:cNvPicPr preferRelativeResize="0"/>
          <p:nvPr/>
        </p:nvPicPr>
        <p:blipFill rotWithShape="1">
          <a:blip r:embed="rId4">
            <a:alphaModFix/>
          </a:blip>
          <a:srcRect/>
          <a:stretch/>
        </p:blipFill>
        <p:spPr>
          <a:xfrm>
            <a:off x="95332" y="5406721"/>
            <a:ext cx="976178" cy="976178"/>
          </a:xfrm>
          <a:prstGeom prst="rect">
            <a:avLst/>
          </a:prstGeom>
          <a:noFill/>
          <a:ln>
            <a:noFill/>
          </a:ln>
        </p:spPr>
      </p:pic>
      <p:pic>
        <p:nvPicPr>
          <p:cNvPr id="170" name="Google Shape;170;p6" descr="Related image"/>
          <p:cNvPicPr preferRelativeResize="0"/>
          <p:nvPr/>
        </p:nvPicPr>
        <p:blipFill rotWithShape="1">
          <a:blip r:embed="rId5">
            <a:alphaModFix/>
          </a:blip>
          <a:srcRect/>
          <a:stretch/>
        </p:blipFill>
        <p:spPr>
          <a:xfrm>
            <a:off x="11181450" y="5439315"/>
            <a:ext cx="664313" cy="859557"/>
          </a:xfrm>
          <a:prstGeom prst="rect">
            <a:avLst/>
          </a:prstGeom>
          <a:noFill/>
          <a:ln>
            <a:noFill/>
          </a:ln>
        </p:spPr>
      </p:pic>
      <p:pic>
        <p:nvPicPr>
          <p:cNvPr id="6" name="Picture 5" descr="A close up of a map&#10;&#10;Description automatically generated">
            <a:extLst>
              <a:ext uri="{FF2B5EF4-FFF2-40B4-BE49-F238E27FC236}">
                <a16:creationId xmlns:a16="http://schemas.microsoft.com/office/drawing/2014/main" id="{5CF995F7-B694-4FB6-AC06-1DE56D7188D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760422" y="1742903"/>
            <a:ext cx="5895961" cy="4555969"/>
          </a:xfrm>
          <a:prstGeom prst="rect">
            <a:avLst/>
          </a:prstGeom>
        </p:spPr>
      </p:pic>
    </p:spTree>
    <p:extLst>
      <p:ext uri="{BB962C8B-B14F-4D97-AF65-F5344CB8AC3E}">
        <p14:creationId xmlns:p14="http://schemas.microsoft.com/office/powerpoint/2010/main" val="111249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lvl="0">
              <a:buClr>
                <a:srgbClr val="31521B"/>
              </a:buClr>
              <a:buSzPts val="4800"/>
            </a:pPr>
            <a:r>
              <a:rPr lang="en-US" b="1" dirty="0">
                <a:solidFill>
                  <a:srgbClr val="31521B"/>
                </a:solidFill>
              </a:rPr>
              <a:t>Step 1: Data Preparation (DSM-Slope)</a:t>
            </a:r>
            <a:endParaRPr b="1" dirty="0">
              <a:solidFill>
                <a:srgbClr val="31521B"/>
              </a:solidFill>
            </a:endParaRPr>
          </a:p>
        </p:txBody>
      </p:sp>
      <p:sp>
        <p:nvSpPr>
          <p:cNvPr id="168" name="Google Shape;168;p6"/>
          <p:cNvSpPr txBox="1">
            <a:spLocks noGrp="1"/>
          </p:cNvSpPr>
          <p:nvPr>
            <p:ph type="body" idx="1"/>
          </p:nvPr>
        </p:nvSpPr>
        <p:spPr>
          <a:xfrm>
            <a:off x="1097280" y="1845734"/>
            <a:ext cx="3663142" cy="4023360"/>
          </a:xfrm>
          <a:prstGeom prst="rect">
            <a:avLst/>
          </a:prstGeom>
          <a:noFill/>
          <a:ln>
            <a:noFill/>
          </a:ln>
        </p:spPr>
        <p:txBody>
          <a:bodyPr spcFirstLastPara="1" wrap="square" lIns="0" tIns="45700" rIns="0" bIns="45700" anchor="t" anchorCtr="0">
            <a:normAutofit/>
          </a:bodyPr>
          <a:lstStyle/>
          <a:p>
            <a:pPr marL="91440" lvl="0" indent="0">
              <a:spcBef>
                <a:spcPts val="0"/>
              </a:spcBef>
              <a:buSzPts val="2000"/>
              <a:buNone/>
            </a:pPr>
            <a:r>
              <a:rPr lang="en-CA" dirty="0"/>
              <a:t>DSM files around the trails were collected from: </a:t>
            </a:r>
            <a:r>
              <a:rPr lang="en-CA" dirty="0">
                <a:hlinkClick r:id="rId3"/>
              </a:rPr>
              <a:t>https://geohub.lio.gov.on.ca/datasets/mnrf::ontario-digital-surface-model-imagery-derived</a:t>
            </a:r>
            <a:endParaRPr lang="en-CA" dirty="0"/>
          </a:p>
          <a:p>
            <a:pPr marL="91440" lvl="0" indent="0">
              <a:spcBef>
                <a:spcPts val="0"/>
              </a:spcBef>
              <a:buSzPts val="2000"/>
              <a:buNone/>
            </a:pPr>
            <a:r>
              <a:rPr lang="en-CA" dirty="0"/>
              <a:t>Because they were different images around the trails, we had to mosaic those </a:t>
            </a:r>
            <a:r>
              <a:rPr lang="en-CA" dirty="0" err="1"/>
              <a:t>rasters</a:t>
            </a:r>
            <a:r>
              <a:rPr lang="en-CA" dirty="0"/>
              <a:t> to new one then we extract Slope map from DSM</a:t>
            </a:r>
          </a:p>
          <a:p>
            <a:pPr marL="91440" lvl="0" indent="0">
              <a:spcBef>
                <a:spcPts val="0"/>
              </a:spcBef>
              <a:buSzPts val="2000"/>
              <a:buNone/>
            </a:pPr>
            <a:endParaRPr dirty="0"/>
          </a:p>
          <a:p>
            <a:pPr marL="457200" lvl="0" indent="-177800" algn="l" rtl="0">
              <a:lnSpc>
                <a:spcPct val="150000"/>
              </a:lnSpc>
              <a:spcBef>
                <a:spcPts val="1400"/>
              </a:spcBef>
              <a:spcAft>
                <a:spcPts val="0"/>
              </a:spcAft>
              <a:buClr>
                <a:srgbClr val="4A7B29"/>
              </a:buClr>
              <a:buSzPts val="4400"/>
              <a:buFont typeface="Calibri"/>
              <a:buNone/>
            </a:pPr>
            <a:endParaRPr sz="4400" dirty="0">
              <a:solidFill>
                <a:srgbClr val="4A7B29"/>
              </a:solidFill>
            </a:endParaRPr>
          </a:p>
          <a:p>
            <a:pPr marL="457200" lvl="0" indent="-254000" algn="l" rtl="0">
              <a:lnSpc>
                <a:spcPct val="150000"/>
              </a:lnSpc>
              <a:spcBef>
                <a:spcPts val="1400"/>
              </a:spcBef>
              <a:spcAft>
                <a:spcPts val="0"/>
              </a:spcAft>
              <a:buClr>
                <a:srgbClr val="4A7B29"/>
              </a:buClr>
              <a:buSzPts val="3200"/>
              <a:buFont typeface="Calibri"/>
              <a:buNone/>
            </a:pPr>
            <a:endParaRPr sz="3200" dirty="0">
              <a:solidFill>
                <a:srgbClr val="4A7B29"/>
              </a:solidFill>
            </a:endParaRPr>
          </a:p>
        </p:txBody>
      </p:sp>
      <p:pic>
        <p:nvPicPr>
          <p:cNvPr id="169" name="Google Shape;169;p6" descr="Cycling"/>
          <p:cNvPicPr preferRelativeResize="0"/>
          <p:nvPr/>
        </p:nvPicPr>
        <p:blipFill rotWithShape="1">
          <a:blip r:embed="rId4">
            <a:alphaModFix/>
          </a:blip>
          <a:srcRect/>
          <a:stretch/>
        </p:blipFill>
        <p:spPr>
          <a:xfrm>
            <a:off x="95332" y="5406721"/>
            <a:ext cx="976178" cy="976178"/>
          </a:xfrm>
          <a:prstGeom prst="rect">
            <a:avLst/>
          </a:prstGeom>
          <a:noFill/>
          <a:ln>
            <a:noFill/>
          </a:ln>
        </p:spPr>
      </p:pic>
      <p:pic>
        <p:nvPicPr>
          <p:cNvPr id="170" name="Google Shape;170;p6" descr="Related image"/>
          <p:cNvPicPr preferRelativeResize="0"/>
          <p:nvPr/>
        </p:nvPicPr>
        <p:blipFill rotWithShape="1">
          <a:blip r:embed="rId5">
            <a:alphaModFix/>
          </a:blip>
          <a:srcRect/>
          <a:stretch/>
        </p:blipFill>
        <p:spPr>
          <a:xfrm>
            <a:off x="11181450" y="5439315"/>
            <a:ext cx="664313" cy="859557"/>
          </a:xfrm>
          <a:prstGeom prst="rect">
            <a:avLst/>
          </a:prstGeom>
          <a:noFill/>
          <a:ln>
            <a:noFill/>
          </a:ln>
        </p:spPr>
      </p:pic>
      <p:pic>
        <p:nvPicPr>
          <p:cNvPr id="3" name="Picture 2" descr="A close up of a logo&#10;&#10;Description automatically generated">
            <a:extLst>
              <a:ext uri="{FF2B5EF4-FFF2-40B4-BE49-F238E27FC236}">
                <a16:creationId xmlns:a16="http://schemas.microsoft.com/office/drawing/2014/main" id="{41CD00C4-2060-4879-96C9-6568F5994D1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76305" y="1645920"/>
            <a:ext cx="6136749" cy="47420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1157958" y="220101"/>
            <a:ext cx="10058400" cy="1450757"/>
          </a:xfrm>
          <a:prstGeom prst="rect">
            <a:avLst/>
          </a:prstGeom>
          <a:noFill/>
          <a:ln>
            <a:noFill/>
          </a:ln>
        </p:spPr>
        <p:txBody>
          <a:bodyPr spcFirstLastPara="1" wrap="square" lIns="91425" tIns="45700" rIns="91425" bIns="45700" anchor="b" anchorCtr="0">
            <a:normAutofit/>
          </a:bodyPr>
          <a:lstStyle/>
          <a:p>
            <a:pPr lvl="0">
              <a:buClr>
                <a:srgbClr val="31521B"/>
              </a:buClr>
              <a:buSzPts val="4800"/>
            </a:pPr>
            <a:r>
              <a:rPr lang="en-US" b="1" dirty="0">
                <a:solidFill>
                  <a:srgbClr val="31521B"/>
                </a:solidFill>
              </a:rPr>
              <a:t>Step 1: Data Preparation (DSM-Slope)</a:t>
            </a:r>
            <a:endParaRPr b="1" dirty="0">
              <a:solidFill>
                <a:srgbClr val="31521B"/>
              </a:solidFill>
            </a:endParaRPr>
          </a:p>
        </p:txBody>
      </p:sp>
      <p:sp>
        <p:nvSpPr>
          <p:cNvPr id="168" name="Google Shape;168;p6"/>
          <p:cNvSpPr txBox="1">
            <a:spLocks noGrp="1"/>
          </p:cNvSpPr>
          <p:nvPr>
            <p:ph type="body" idx="1"/>
          </p:nvPr>
        </p:nvSpPr>
        <p:spPr>
          <a:xfrm>
            <a:off x="1097280" y="1845734"/>
            <a:ext cx="1991478" cy="4023360"/>
          </a:xfrm>
          <a:prstGeom prst="rect">
            <a:avLst/>
          </a:prstGeom>
          <a:noFill/>
          <a:ln>
            <a:noFill/>
          </a:ln>
        </p:spPr>
        <p:txBody>
          <a:bodyPr spcFirstLastPara="1" wrap="square" lIns="0" tIns="45700" rIns="0" bIns="45700" anchor="t" anchorCtr="0">
            <a:normAutofit/>
          </a:bodyPr>
          <a:lstStyle/>
          <a:p>
            <a:pPr marL="91440" lvl="0" indent="0">
              <a:spcBef>
                <a:spcPts val="0"/>
              </a:spcBef>
              <a:buSzPts val="2000"/>
              <a:buNone/>
            </a:pPr>
            <a:r>
              <a:rPr lang="en-CA" dirty="0"/>
              <a:t>Slope map using Slope (Spatial Analyst) and DSM as an input raster and based on degree.</a:t>
            </a:r>
          </a:p>
          <a:p>
            <a:pPr marL="91440" lvl="0" indent="0">
              <a:spcBef>
                <a:spcPts val="0"/>
              </a:spcBef>
              <a:buSzPts val="2000"/>
              <a:buNone/>
            </a:pPr>
            <a:endParaRPr dirty="0"/>
          </a:p>
          <a:p>
            <a:pPr marL="457200" lvl="0" indent="-177800" algn="l" rtl="0">
              <a:lnSpc>
                <a:spcPct val="150000"/>
              </a:lnSpc>
              <a:spcBef>
                <a:spcPts val="1400"/>
              </a:spcBef>
              <a:spcAft>
                <a:spcPts val="0"/>
              </a:spcAft>
              <a:buClr>
                <a:srgbClr val="4A7B29"/>
              </a:buClr>
              <a:buSzPts val="4400"/>
              <a:buFont typeface="Calibri"/>
              <a:buNone/>
            </a:pPr>
            <a:endParaRPr sz="4400" dirty="0">
              <a:solidFill>
                <a:srgbClr val="4A7B29"/>
              </a:solidFill>
            </a:endParaRPr>
          </a:p>
          <a:p>
            <a:pPr marL="457200" lvl="0" indent="-254000" algn="l" rtl="0">
              <a:lnSpc>
                <a:spcPct val="150000"/>
              </a:lnSpc>
              <a:spcBef>
                <a:spcPts val="1400"/>
              </a:spcBef>
              <a:spcAft>
                <a:spcPts val="0"/>
              </a:spcAft>
              <a:buClr>
                <a:srgbClr val="4A7B29"/>
              </a:buClr>
              <a:buSzPts val="3200"/>
              <a:buFont typeface="Calibri"/>
              <a:buNone/>
            </a:pPr>
            <a:endParaRPr sz="3200" dirty="0">
              <a:solidFill>
                <a:srgbClr val="4A7B29"/>
              </a:solidFill>
            </a:endParaRPr>
          </a:p>
        </p:txBody>
      </p:sp>
      <p:pic>
        <p:nvPicPr>
          <p:cNvPr id="169" name="Google Shape;169;p6" descr="Cycling"/>
          <p:cNvPicPr preferRelativeResize="0"/>
          <p:nvPr/>
        </p:nvPicPr>
        <p:blipFill rotWithShape="1">
          <a:blip r:embed="rId3">
            <a:alphaModFix/>
          </a:blip>
          <a:srcRect/>
          <a:stretch/>
        </p:blipFill>
        <p:spPr>
          <a:xfrm>
            <a:off x="95332" y="5406721"/>
            <a:ext cx="976178" cy="976178"/>
          </a:xfrm>
          <a:prstGeom prst="rect">
            <a:avLst/>
          </a:prstGeom>
          <a:noFill/>
          <a:ln>
            <a:noFill/>
          </a:ln>
        </p:spPr>
      </p:pic>
      <p:pic>
        <p:nvPicPr>
          <p:cNvPr id="170" name="Google Shape;170;p6" descr="Related image"/>
          <p:cNvPicPr preferRelativeResize="0"/>
          <p:nvPr/>
        </p:nvPicPr>
        <p:blipFill rotWithShape="1">
          <a:blip r:embed="rId4">
            <a:alphaModFix/>
          </a:blip>
          <a:srcRect/>
          <a:stretch/>
        </p:blipFill>
        <p:spPr>
          <a:xfrm>
            <a:off x="11181450" y="5439315"/>
            <a:ext cx="664313" cy="859557"/>
          </a:xfrm>
          <a:prstGeom prst="rect">
            <a:avLst/>
          </a:prstGeom>
          <a:noFill/>
          <a:ln>
            <a:noFill/>
          </a:ln>
        </p:spPr>
      </p:pic>
      <p:pic>
        <p:nvPicPr>
          <p:cNvPr id="4" name="Picture 3" descr="A screenshot of a cell phone&#10;&#10;Description automatically generated">
            <a:extLst>
              <a:ext uri="{FF2B5EF4-FFF2-40B4-BE49-F238E27FC236}">
                <a16:creationId xmlns:a16="http://schemas.microsoft.com/office/drawing/2014/main" id="{E464038F-DEA1-49F4-B0FD-B97BE307B1D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57524" y="1608263"/>
            <a:ext cx="6484209" cy="4856278"/>
          </a:xfrm>
          <a:prstGeom prst="rect">
            <a:avLst/>
          </a:prstGeom>
        </p:spPr>
      </p:pic>
    </p:spTree>
    <p:extLst>
      <p:ext uri="{BB962C8B-B14F-4D97-AF65-F5344CB8AC3E}">
        <p14:creationId xmlns:p14="http://schemas.microsoft.com/office/powerpoint/2010/main" val="1894400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1157958" y="220101"/>
            <a:ext cx="10058400" cy="1450757"/>
          </a:xfrm>
          <a:prstGeom prst="rect">
            <a:avLst/>
          </a:prstGeom>
          <a:noFill/>
          <a:ln>
            <a:noFill/>
          </a:ln>
        </p:spPr>
        <p:txBody>
          <a:bodyPr spcFirstLastPara="1" wrap="square" lIns="91425" tIns="45700" rIns="91425" bIns="45700" anchor="b" anchorCtr="0">
            <a:normAutofit/>
          </a:bodyPr>
          <a:lstStyle/>
          <a:p>
            <a:pPr lvl="0">
              <a:buClr>
                <a:srgbClr val="31521B"/>
              </a:buClr>
              <a:buSzPts val="4800"/>
            </a:pPr>
            <a:r>
              <a:rPr lang="en-US" b="1" dirty="0">
                <a:solidFill>
                  <a:srgbClr val="31521B"/>
                </a:solidFill>
              </a:rPr>
              <a:t>Step 1:  Data Preparation (Landsat2018)</a:t>
            </a:r>
            <a:endParaRPr b="1" dirty="0">
              <a:solidFill>
                <a:srgbClr val="31521B"/>
              </a:solidFill>
            </a:endParaRPr>
          </a:p>
        </p:txBody>
      </p:sp>
      <p:sp>
        <p:nvSpPr>
          <p:cNvPr id="168" name="Google Shape;168;p6"/>
          <p:cNvSpPr txBox="1">
            <a:spLocks noGrp="1"/>
          </p:cNvSpPr>
          <p:nvPr>
            <p:ph type="body" idx="1"/>
          </p:nvPr>
        </p:nvSpPr>
        <p:spPr>
          <a:xfrm>
            <a:off x="1097280" y="1845734"/>
            <a:ext cx="2303542" cy="4351866"/>
          </a:xfrm>
          <a:prstGeom prst="rect">
            <a:avLst/>
          </a:prstGeom>
          <a:noFill/>
          <a:ln>
            <a:noFill/>
          </a:ln>
        </p:spPr>
        <p:txBody>
          <a:bodyPr spcFirstLastPara="1" wrap="square" lIns="0" tIns="45700" rIns="0" bIns="45700" anchor="t" anchorCtr="0">
            <a:normAutofit/>
          </a:bodyPr>
          <a:lstStyle/>
          <a:p>
            <a:pPr marL="91440" lvl="0" indent="0" algn="just">
              <a:spcBef>
                <a:spcPts val="0"/>
              </a:spcBef>
              <a:buSzPts val="2000"/>
              <a:buNone/>
            </a:pPr>
            <a:r>
              <a:rPr lang="en-US" dirty="0"/>
              <a:t>Landsat image is going to show the temperature through the trails and the impact of  heat island effect</a:t>
            </a:r>
            <a:endParaRPr dirty="0"/>
          </a:p>
          <a:p>
            <a:pPr marL="457200" lvl="0" indent="-177800" algn="l" rtl="0">
              <a:lnSpc>
                <a:spcPct val="150000"/>
              </a:lnSpc>
              <a:spcBef>
                <a:spcPts val="1400"/>
              </a:spcBef>
              <a:spcAft>
                <a:spcPts val="0"/>
              </a:spcAft>
              <a:buClr>
                <a:srgbClr val="4A7B29"/>
              </a:buClr>
              <a:buSzPts val="4400"/>
              <a:buFont typeface="Calibri"/>
              <a:buNone/>
            </a:pPr>
            <a:endParaRPr sz="4400" dirty="0">
              <a:solidFill>
                <a:srgbClr val="4A7B29"/>
              </a:solidFill>
            </a:endParaRPr>
          </a:p>
          <a:p>
            <a:pPr marL="457200" lvl="0" indent="-254000" algn="l" rtl="0">
              <a:lnSpc>
                <a:spcPct val="150000"/>
              </a:lnSpc>
              <a:spcBef>
                <a:spcPts val="1400"/>
              </a:spcBef>
              <a:spcAft>
                <a:spcPts val="0"/>
              </a:spcAft>
              <a:buClr>
                <a:srgbClr val="4A7B29"/>
              </a:buClr>
              <a:buSzPts val="3200"/>
              <a:buFont typeface="Calibri"/>
              <a:buNone/>
            </a:pPr>
            <a:endParaRPr sz="3200" dirty="0">
              <a:solidFill>
                <a:srgbClr val="4A7B29"/>
              </a:solidFill>
            </a:endParaRPr>
          </a:p>
        </p:txBody>
      </p:sp>
      <p:pic>
        <p:nvPicPr>
          <p:cNvPr id="169" name="Google Shape;169;p6" descr="Cycling"/>
          <p:cNvPicPr preferRelativeResize="0"/>
          <p:nvPr/>
        </p:nvPicPr>
        <p:blipFill rotWithShape="1">
          <a:blip r:embed="rId3">
            <a:alphaModFix/>
          </a:blip>
          <a:srcRect/>
          <a:stretch/>
        </p:blipFill>
        <p:spPr>
          <a:xfrm>
            <a:off x="95332" y="5406721"/>
            <a:ext cx="976178" cy="976178"/>
          </a:xfrm>
          <a:prstGeom prst="rect">
            <a:avLst/>
          </a:prstGeom>
          <a:noFill/>
          <a:ln>
            <a:noFill/>
          </a:ln>
        </p:spPr>
      </p:pic>
      <p:pic>
        <p:nvPicPr>
          <p:cNvPr id="170" name="Google Shape;170;p6" descr="Related image"/>
          <p:cNvPicPr preferRelativeResize="0"/>
          <p:nvPr/>
        </p:nvPicPr>
        <p:blipFill rotWithShape="1">
          <a:blip r:embed="rId4">
            <a:alphaModFix/>
          </a:blip>
          <a:srcRect/>
          <a:stretch/>
        </p:blipFill>
        <p:spPr>
          <a:xfrm>
            <a:off x="11181450" y="5439315"/>
            <a:ext cx="664313" cy="859557"/>
          </a:xfrm>
          <a:prstGeom prst="rect">
            <a:avLst/>
          </a:prstGeom>
          <a:noFill/>
          <a:ln>
            <a:noFill/>
          </a:ln>
        </p:spPr>
      </p:pic>
      <p:pic>
        <p:nvPicPr>
          <p:cNvPr id="3" name="Picture 2" descr="A close up of a card&#10;&#10;Description automatically generated">
            <a:extLst>
              <a:ext uri="{FF2B5EF4-FFF2-40B4-BE49-F238E27FC236}">
                <a16:creationId xmlns:a16="http://schemas.microsoft.com/office/drawing/2014/main" id="{E4091168-6E94-472D-B653-AA1AD022368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87270" y="1614125"/>
            <a:ext cx="6320118" cy="4883727"/>
          </a:xfrm>
          <a:prstGeom prst="rect">
            <a:avLst/>
          </a:prstGeom>
        </p:spPr>
      </p:pic>
    </p:spTree>
    <p:extLst>
      <p:ext uri="{BB962C8B-B14F-4D97-AF65-F5344CB8AC3E}">
        <p14:creationId xmlns:p14="http://schemas.microsoft.com/office/powerpoint/2010/main" val="12161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1157958" y="220101"/>
            <a:ext cx="10058400" cy="1450757"/>
          </a:xfrm>
          <a:prstGeom prst="rect">
            <a:avLst/>
          </a:prstGeom>
          <a:noFill/>
          <a:ln>
            <a:noFill/>
          </a:ln>
        </p:spPr>
        <p:txBody>
          <a:bodyPr spcFirstLastPara="1" wrap="square" lIns="91425" tIns="45700" rIns="91425" bIns="45700" anchor="b" anchorCtr="0">
            <a:normAutofit/>
          </a:bodyPr>
          <a:lstStyle/>
          <a:p>
            <a:pPr lvl="0">
              <a:buClr>
                <a:srgbClr val="31521B"/>
              </a:buClr>
              <a:buSzPts val="4800"/>
            </a:pPr>
            <a:r>
              <a:rPr lang="en-US" b="1" dirty="0">
                <a:solidFill>
                  <a:srgbClr val="31521B"/>
                </a:solidFill>
              </a:rPr>
              <a:t>Step 1: Data Preparation (Tree Canopies)</a:t>
            </a:r>
            <a:endParaRPr b="1" dirty="0">
              <a:solidFill>
                <a:srgbClr val="31521B"/>
              </a:solidFill>
            </a:endParaRPr>
          </a:p>
        </p:txBody>
      </p:sp>
      <p:sp>
        <p:nvSpPr>
          <p:cNvPr id="168" name="Google Shape;168;p6"/>
          <p:cNvSpPr txBox="1">
            <a:spLocks noGrp="1"/>
          </p:cNvSpPr>
          <p:nvPr>
            <p:ph type="body" idx="1"/>
          </p:nvPr>
        </p:nvSpPr>
        <p:spPr>
          <a:xfrm>
            <a:off x="1097280" y="1845734"/>
            <a:ext cx="1991478" cy="4023360"/>
          </a:xfrm>
          <a:prstGeom prst="rect">
            <a:avLst/>
          </a:prstGeom>
          <a:noFill/>
          <a:ln>
            <a:noFill/>
          </a:ln>
        </p:spPr>
        <p:txBody>
          <a:bodyPr spcFirstLastPara="1" wrap="square" lIns="0" tIns="45700" rIns="0" bIns="45700" anchor="t" anchorCtr="0">
            <a:normAutofit fontScale="85000" lnSpcReduction="20000"/>
          </a:bodyPr>
          <a:lstStyle/>
          <a:p>
            <a:pPr marL="91440" lvl="0" indent="0" algn="just">
              <a:spcBef>
                <a:spcPts val="0"/>
              </a:spcBef>
              <a:buSzPts val="2000"/>
              <a:buNone/>
            </a:pPr>
            <a:r>
              <a:rPr lang="en-US" dirty="0"/>
              <a:t>The tree canopy shape file within 100 meter distance to the trails was given by city of Ottawa GIS department. To input this data to our calculations we should change it to raster file and also we should consider that the trees with the distance more than 10 meter to the trails does not really make any shades on the trail so we should limit the tree canopy file to 10 meter instead of 100 meter.</a:t>
            </a:r>
            <a:endParaRPr dirty="0"/>
          </a:p>
          <a:p>
            <a:pPr marL="457200" lvl="0" indent="-177800" algn="just" rtl="0">
              <a:lnSpc>
                <a:spcPct val="150000"/>
              </a:lnSpc>
              <a:spcBef>
                <a:spcPts val="1400"/>
              </a:spcBef>
              <a:spcAft>
                <a:spcPts val="0"/>
              </a:spcAft>
              <a:buClr>
                <a:srgbClr val="4A7B29"/>
              </a:buClr>
              <a:buSzPts val="4400"/>
              <a:buFont typeface="Calibri"/>
              <a:buNone/>
            </a:pPr>
            <a:endParaRPr sz="4400" dirty="0">
              <a:solidFill>
                <a:srgbClr val="4A7B29"/>
              </a:solidFill>
            </a:endParaRPr>
          </a:p>
          <a:p>
            <a:pPr marL="457200" lvl="0" indent="-254000" algn="just" rtl="0">
              <a:lnSpc>
                <a:spcPct val="150000"/>
              </a:lnSpc>
              <a:spcBef>
                <a:spcPts val="1400"/>
              </a:spcBef>
              <a:spcAft>
                <a:spcPts val="0"/>
              </a:spcAft>
              <a:buClr>
                <a:srgbClr val="4A7B29"/>
              </a:buClr>
              <a:buSzPts val="3200"/>
              <a:buFont typeface="Calibri"/>
              <a:buNone/>
            </a:pPr>
            <a:endParaRPr sz="3200" dirty="0">
              <a:solidFill>
                <a:srgbClr val="4A7B29"/>
              </a:solidFill>
            </a:endParaRPr>
          </a:p>
        </p:txBody>
      </p:sp>
      <p:pic>
        <p:nvPicPr>
          <p:cNvPr id="169" name="Google Shape;169;p6" descr="Cycling"/>
          <p:cNvPicPr preferRelativeResize="0"/>
          <p:nvPr/>
        </p:nvPicPr>
        <p:blipFill rotWithShape="1">
          <a:blip r:embed="rId3">
            <a:alphaModFix/>
          </a:blip>
          <a:srcRect/>
          <a:stretch/>
        </p:blipFill>
        <p:spPr>
          <a:xfrm>
            <a:off x="95332" y="5406721"/>
            <a:ext cx="976178" cy="976178"/>
          </a:xfrm>
          <a:prstGeom prst="rect">
            <a:avLst/>
          </a:prstGeom>
          <a:noFill/>
          <a:ln>
            <a:noFill/>
          </a:ln>
        </p:spPr>
      </p:pic>
      <p:pic>
        <p:nvPicPr>
          <p:cNvPr id="170" name="Google Shape;170;p6" descr="Related image"/>
          <p:cNvPicPr preferRelativeResize="0"/>
          <p:nvPr/>
        </p:nvPicPr>
        <p:blipFill rotWithShape="1">
          <a:blip r:embed="rId4">
            <a:alphaModFix/>
          </a:blip>
          <a:srcRect/>
          <a:stretch/>
        </p:blipFill>
        <p:spPr>
          <a:xfrm>
            <a:off x="11181450" y="5439315"/>
            <a:ext cx="664313" cy="859557"/>
          </a:xfrm>
          <a:prstGeom prst="rect">
            <a:avLst/>
          </a:prstGeom>
          <a:noFill/>
          <a:ln>
            <a:noFill/>
          </a:ln>
        </p:spPr>
      </p:pic>
      <p:pic>
        <p:nvPicPr>
          <p:cNvPr id="3" name="Picture 2" descr="A close up of a map&#10;&#10;Description automatically generated">
            <a:extLst>
              <a:ext uri="{FF2B5EF4-FFF2-40B4-BE49-F238E27FC236}">
                <a16:creationId xmlns:a16="http://schemas.microsoft.com/office/drawing/2014/main" id="{60EE8497-CD03-4E32-8B3F-B5998C1C804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114800" y="1670858"/>
            <a:ext cx="5608918" cy="4334164"/>
          </a:xfrm>
          <a:prstGeom prst="rect">
            <a:avLst/>
          </a:prstGeom>
        </p:spPr>
      </p:pic>
    </p:spTree>
    <p:extLst>
      <p:ext uri="{BB962C8B-B14F-4D97-AF65-F5344CB8AC3E}">
        <p14:creationId xmlns:p14="http://schemas.microsoft.com/office/powerpoint/2010/main" val="2177890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1157958" y="220101"/>
            <a:ext cx="10058400" cy="1450757"/>
          </a:xfrm>
          <a:prstGeom prst="rect">
            <a:avLst/>
          </a:prstGeom>
          <a:noFill/>
          <a:ln>
            <a:noFill/>
          </a:ln>
        </p:spPr>
        <p:txBody>
          <a:bodyPr spcFirstLastPara="1" wrap="square" lIns="91425" tIns="45700" rIns="91425" bIns="45700" anchor="b" anchorCtr="0">
            <a:normAutofit/>
          </a:bodyPr>
          <a:lstStyle/>
          <a:p>
            <a:pPr lvl="0">
              <a:buClr>
                <a:srgbClr val="31521B"/>
              </a:buClr>
              <a:buSzPts val="4800"/>
            </a:pPr>
            <a:r>
              <a:rPr lang="en-US" b="1" dirty="0">
                <a:solidFill>
                  <a:srgbClr val="31521B"/>
                </a:solidFill>
              </a:rPr>
              <a:t>Step 1: Data Preparation (Tree Canopies)</a:t>
            </a:r>
            <a:endParaRPr b="1" dirty="0">
              <a:solidFill>
                <a:srgbClr val="31521B"/>
              </a:solidFill>
            </a:endParaRPr>
          </a:p>
        </p:txBody>
      </p:sp>
      <p:sp>
        <p:nvSpPr>
          <p:cNvPr id="168" name="Google Shape;168;p6"/>
          <p:cNvSpPr txBox="1">
            <a:spLocks noGrp="1"/>
          </p:cNvSpPr>
          <p:nvPr>
            <p:ph type="body" idx="1"/>
          </p:nvPr>
        </p:nvSpPr>
        <p:spPr>
          <a:xfrm>
            <a:off x="1097279" y="1845734"/>
            <a:ext cx="2745591" cy="4023360"/>
          </a:xfrm>
          <a:prstGeom prst="rect">
            <a:avLst/>
          </a:prstGeom>
          <a:noFill/>
          <a:ln>
            <a:noFill/>
          </a:ln>
        </p:spPr>
        <p:txBody>
          <a:bodyPr spcFirstLastPara="1" wrap="square" lIns="0" tIns="45700" rIns="0" bIns="45700" anchor="t" anchorCtr="0">
            <a:normAutofit fontScale="85000" lnSpcReduction="10000"/>
          </a:bodyPr>
          <a:lstStyle/>
          <a:p>
            <a:pPr marL="279400" indent="0" algn="just">
              <a:lnSpc>
                <a:spcPct val="110000"/>
              </a:lnSpc>
              <a:spcBef>
                <a:spcPts val="1400"/>
              </a:spcBef>
              <a:buClr>
                <a:srgbClr val="4A7B29"/>
              </a:buClr>
              <a:buSzPts val="4400"/>
              <a:buNone/>
            </a:pPr>
            <a:r>
              <a:rPr lang="en-US" sz="1700" dirty="0"/>
              <a:t>To process  the tree canopy file I used “</a:t>
            </a:r>
            <a:r>
              <a:rPr lang="en-CA" sz="1700" dirty="0"/>
              <a:t>Select by Location” tool. I select polygons of tree canopy that their centers are inside the 10 meter buffer zone of the trails  and then I saved them as a new polygon file. Then the new polygon file was changed from vector to raster by “feature to raster” tool. Here in the picture you will see that the tree canopy limited to the route by 10 meters and transferred to raster.</a:t>
            </a:r>
          </a:p>
          <a:p>
            <a:pPr marL="279400" indent="0" algn="just">
              <a:lnSpc>
                <a:spcPct val="110000"/>
              </a:lnSpc>
              <a:spcBef>
                <a:spcPts val="1400"/>
              </a:spcBef>
              <a:buClr>
                <a:srgbClr val="4A7B29"/>
              </a:buClr>
              <a:buSzPts val="4400"/>
              <a:buNone/>
            </a:pPr>
            <a:r>
              <a:rPr lang="en-US" sz="1700" dirty="0"/>
              <a:t>The more green the color the nearer the trees to the trail. So, it will be cooler.</a:t>
            </a:r>
            <a:endParaRPr sz="1700" dirty="0"/>
          </a:p>
          <a:p>
            <a:pPr marL="457200" lvl="0" indent="-254000" algn="l" rtl="0">
              <a:lnSpc>
                <a:spcPct val="150000"/>
              </a:lnSpc>
              <a:spcBef>
                <a:spcPts val="1400"/>
              </a:spcBef>
              <a:spcAft>
                <a:spcPts val="0"/>
              </a:spcAft>
              <a:buClr>
                <a:srgbClr val="4A7B29"/>
              </a:buClr>
              <a:buSzPts val="3200"/>
              <a:buFont typeface="Calibri"/>
              <a:buNone/>
            </a:pPr>
            <a:endParaRPr sz="3200" dirty="0">
              <a:solidFill>
                <a:srgbClr val="4A7B29"/>
              </a:solidFill>
            </a:endParaRPr>
          </a:p>
        </p:txBody>
      </p:sp>
      <p:pic>
        <p:nvPicPr>
          <p:cNvPr id="169" name="Google Shape;169;p6" descr="Cycling"/>
          <p:cNvPicPr preferRelativeResize="0"/>
          <p:nvPr/>
        </p:nvPicPr>
        <p:blipFill rotWithShape="1">
          <a:blip r:embed="rId3">
            <a:alphaModFix/>
          </a:blip>
          <a:srcRect/>
          <a:stretch/>
        </p:blipFill>
        <p:spPr>
          <a:xfrm>
            <a:off x="95332" y="5406721"/>
            <a:ext cx="976178" cy="976178"/>
          </a:xfrm>
          <a:prstGeom prst="rect">
            <a:avLst/>
          </a:prstGeom>
          <a:noFill/>
          <a:ln>
            <a:noFill/>
          </a:ln>
        </p:spPr>
      </p:pic>
      <p:pic>
        <p:nvPicPr>
          <p:cNvPr id="170" name="Google Shape;170;p6" descr="Related image"/>
          <p:cNvPicPr preferRelativeResize="0"/>
          <p:nvPr/>
        </p:nvPicPr>
        <p:blipFill rotWithShape="1">
          <a:blip r:embed="rId4">
            <a:alphaModFix/>
          </a:blip>
          <a:srcRect/>
          <a:stretch/>
        </p:blipFill>
        <p:spPr>
          <a:xfrm>
            <a:off x="11181450" y="5439315"/>
            <a:ext cx="664313" cy="859557"/>
          </a:xfrm>
          <a:prstGeom prst="rect">
            <a:avLst/>
          </a:prstGeom>
          <a:noFill/>
          <a:ln>
            <a:noFill/>
          </a:ln>
        </p:spPr>
      </p:pic>
      <p:pic>
        <p:nvPicPr>
          <p:cNvPr id="2" name="Picture 1">
            <a:extLst>
              <a:ext uri="{FF2B5EF4-FFF2-40B4-BE49-F238E27FC236}">
                <a16:creationId xmlns:a16="http://schemas.microsoft.com/office/drawing/2014/main" id="{E6183A74-3F8E-4AC2-964A-2DE784D6BC2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625916" y="2277036"/>
            <a:ext cx="5951364" cy="3786094"/>
          </a:xfrm>
          <a:prstGeom prst="rect">
            <a:avLst/>
          </a:prstGeom>
        </p:spPr>
      </p:pic>
      <p:pic>
        <p:nvPicPr>
          <p:cNvPr id="3" name="Picture 2">
            <a:extLst>
              <a:ext uri="{FF2B5EF4-FFF2-40B4-BE49-F238E27FC236}">
                <a16:creationId xmlns:a16="http://schemas.microsoft.com/office/drawing/2014/main" id="{16E1B9D8-B020-46D6-851F-49DE79E5F69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478815" y="4003050"/>
            <a:ext cx="3307750" cy="2379849"/>
          </a:xfrm>
          <a:prstGeom prst="rect">
            <a:avLst/>
          </a:prstGeom>
        </p:spPr>
      </p:pic>
      <p:sp>
        <p:nvSpPr>
          <p:cNvPr id="4" name="Oval 3">
            <a:extLst>
              <a:ext uri="{FF2B5EF4-FFF2-40B4-BE49-F238E27FC236}">
                <a16:creationId xmlns:a16="http://schemas.microsoft.com/office/drawing/2014/main" id="{DBCCE193-5791-4265-82EE-CBB4089DE95F}"/>
              </a:ext>
            </a:extLst>
          </p:cNvPr>
          <p:cNvSpPr/>
          <p:nvPr/>
        </p:nvSpPr>
        <p:spPr>
          <a:xfrm>
            <a:off x="7768374" y="3872753"/>
            <a:ext cx="3307750" cy="2426118"/>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b="1" dirty="0"/>
          </a:p>
        </p:txBody>
      </p:sp>
      <p:cxnSp>
        <p:nvCxnSpPr>
          <p:cNvPr id="6" name="Straight Connector 5">
            <a:extLst>
              <a:ext uri="{FF2B5EF4-FFF2-40B4-BE49-F238E27FC236}">
                <a16:creationId xmlns:a16="http://schemas.microsoft.com/office/drawing/2014/main" id="{C3DDDE80-9FCE-40D8-9E4B-BC3DB01E4A69}"/>
              </a:ext>
            </a:extLst>
          </p:cNvPr>
          <p:cNvCxnSpPr>
            <a:cxnSpLocks/>
          </p:cNvCxnSpPr>
          <p:nvPr/>
        </p:nvCxnSpPr>
        <p:spPr>
          <a:xfrm flipV="1">
            <a:off x="5316071" y="5393765"/>
            <a:ext cx="2452303" cy="327602"/>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B21F51B-BBDD-4C77-B209-CF213B2097C9}"/>
              </a:ext>
            </a:extLst>
          </p:cNvPr>
          <p:cNvSpPr/>
          <p:nvPr/>
        </p:nvSpPr>
        <p:spPr>
          <a:xfrm>
            <a:off x="4625005" y="5393765"/>
            <a:ext cx="691066" cy="537882"/>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b="1" dirty="0"/>
          </a:p>
        </p:txBody>
      </p:sp>
    </p:spTree>
    <p:extLst>
      <p:ext uri="{BB962C8B-B14F-4D97-AF65-F5344CB8AC3E}">
        <p14:creationId xmlns:p14="http://schemas.microsoft.com/office/powerpoint/2010/main" val="257134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4DCA-A570-40C8-9BC3-3924DC14BC4C}"/>
              </a:ext>
            </a:extLst>
          </p:cNvPr>
          <p:cNvSpPr>
            <a:spLocks noGrp="1"/>
          </p:cNvSpPr>
          <p:nvPr>
            <p:ph type="title"/>
          </p:nvPr>
        </p:nvSpPr>
        <p:spPr>
          <a:xfrm>
            <a:off x="1097280" y="286603"/>
            <a:ext cx="10058400" cy="657679"/>
          </a:xfrm>
        </p:spPr>
        <p:txBody>
          <a:bodyPr>
            <a:normAutofit fontScale="90000"/>
          </a:bodyPr>
          <a:lstStyle/>
          <a:p>
            <a:r>
              <a:rPr lang="en-CA" b="1" dirty="0">
                <a:solidFill>
                  <a:srgbClr val="31521B"/>
                </a:solidFill>
              </a:rPr>
              <a:t>Step 2: (input data)</a:t>
            </a:r>
          </a:p>
        </p:txBody>
      </p:sp>
      <p:pic>
        <p:nvPicPr>
          <p:cNvPr id="4" name="Picture 3">
            <a:extLst>
              <a:ext uri="{FF2B5EF4-FFF2-40B4-BE49-F238E27FC236}">
                <a16:creationId xmlns:a16="http://schemas.microsoft.com/office/drawing/2014/main" id="{482CA7EC-987F-4839-9BC8-A70A31C3926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9112" y="713445"/>
            <a:ext cx="9759576" cy="6011648"/>
          </a:xfrm>
          <a:prstGeom prst="rect">
            <a:avLst/>
          </a:prstGeom>
        </p:spPr>
      </p:pic>
    </p:spTree>
    <p:extLst>
      <p:ext uri="{BB962C8B-B14F-4D97-AF65-F5344CB8AC3E}">
        <p14:creationId xmlns:p14="http://schemas.microsoft.com/office/powerpoint/2010/main" val="2418065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FD7C96-B068-42DD-B3CA-67B162B7A29C}"/>
              </a:ext>
            </a:extLst>
          </p:cNvPr>
          <p:cNvSpPr>
            <a:spLocks noGrp="1"/>
          </p:cNvSpPr>
          <p:nvPr>
            <p:ph type="body" idx="1"/>
          </p:nvPr>
        </p:nvSpPr>
        <p:spPr>
          <a:xfrm>
            <a:off x="7594980" y="1168564"/>
            <a:ext cx="4517408" cy="5269262"/>
          </a:xfrm>
        </p:spPr>
        <p:txBody>
          <a:bodyPr>
            <a:noAutofit/>
          </a:bodyPr>
          <a:lstStyle/>
          <a:p>
            <a:pPr algn="just"/>
            <a:r>
              <a:rPr lang="en-CA" sz="1200" dirty="0"/>
              <a:t>The main process is the part that we do the index overlay method through “Weighted sum” tool. For this we need the standardize or data. Why ? Because the type of data are different. The slope is in degree, the Landsat values are in degree Celsius, and tree canopies are in meter. We have to score data to make them in one same measure to be comparable and become enable to weight them.</a:t>
            </a:r>
          </a:p>
          <a:p>
            <a:pPr algn="just"/>
            <a:r>
              <a:rPr lang="en-CA" sz="1200" dirty="0"/>
              <a:t>Because we are looking for suitability map of cycling in terms of heat stress level our scores will be defined based on this fact.</a:t>
            </a:r>
          </a:p>
          <a:p>
            <a:pPr algn="just"/>
            <a:r>
              <a:rPr lang="en-CA" sz="1200" dirty="0"/>
              <a:t>Don’t forget that the advantage of this classification is that it is very subjective. So, user can change this classification based on different purposes and different angle of view to the project.</a:t>
            </a:r>
          </a:p>
          <a:p>
            <a:pPr algn="just"/>
            <a:r>
              <a:rPr lang="en-CA" sz="1200" dirty="0"/>
              <a:t>The classification for Landsat image was done based on the natural breaks(</a:t>
            </a:r>
            <a:r>
              <a:rPr lang="en-CA" sz="1200" dirty="0" err="1"/>
              <a:t>Jenk</a:t>
            </a:r>
            <a:r>
              <a:rPr lang="en-CA" sz="1200" dirty="0"/>
              <a:t>) because natural breaks shows us the population of the values and it classifies the values based on the breaks that naturally exist in the data. This natural breaks shows the temperature classes with more meaningful visualization of map data and shows classes whose boundaries are set where there are relatively big differences in the data values.</a:t>
            </a:r>
          </a:p>
          <a:p>
            <a:pPr algn="just"/>
            <a:r>
              <a:rPr lang="en-CA" sz="1200" dirty="0"/>
              <a:t>The classification for slope was done manually with 5 classes. based on the literature review the break values for slope that cause rising human effort for cycling are 3% , 5% , 10%, 15% and more than 15%. Because our slope map was based on the degree we tried to identify those percentage in degree. So, our classes are 1.72, 2.86, 5.7 and 8.53</a:t>
            </a:r>
          </a:p>
          <a:p>
            <a:pPr algn="just"/>
            <a:r>
              <a:rPr lang="en-CA" sz="1200" dirty="0"/>
              <a:t>The classification for tree canopies was done manually based on previous studies that shows the far the trees the less shade they have on the routes.</a:t>
            </a:r>
          </a:p>
        </p:txBody>
      </p:sp>
      <p:pic>
        <p:nvPicPr>
          <p:cNvPr id="4" name="Picture 3">
            <a:extLst>
              <a:ext uri="{FF2B5EF4-FFF2-40B4-BE49-F238E27FC236}">
                <a16:creationId xmlns:a16="http://schemas.microsoft.com/office/drawing/2014/main" id="{21AB9D76-230E-474A-AC8E-0B5A573275E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09499" y="2568346"/>
            <a:ext cx="4917743" cy="2394536"/>
          </a:xfrm>
          <a:prstGeom prst="rect">
            <a:avLst/>
          </a:prstGeom>
        </p:spPr>
      </p:pic>
      <p:sp>
        <p:nvSpPr>
          <p:cNvPr id="8" name="Title 1">
            <a:extLst>
              <a:ext uri="{FF2B5EF4-FFF2-40B4-BE49-F238E27FC236}">
                <a16:creationId xmlns:a16="http://schemas.microsoft.com/office/drawing/2014/main" id="{1E6F0148-A645-468F-8382-34E4D0A47013}"/>
              </a:ext>
            </a:extLst>
          </p:cNvPr>
          <p:cNvSpPr txBox="1">
            <a:spLocks/>
          </p:cNvSpPr>
          <p:nvPr/>
        </p:nvSpPr>
        <p:spPr>
          <a:xfrm>
            <a:off x="1151871" y="890119"/>
            <a:ext cx="10058400" cy="657679"/>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CA" b="1" dirty="0">
                <a:solidFill>
                  <a:srgbClr val="31521B"/>
                </a:solidFill>
              </a:rPr>
              <a:t>Step 3: (Process-Standardization)</a:t>
            </a:r>
          </a:p>
        </p:txBody>
      </p:sp>
      <p:pic>
        <p:nvPicPr>
          <p:cNvPr id="9" name="Picture 8">
            <a:extLst>
              <a:ext uri="{FF2B5EF4-FFF2-40B4-BE49-F238E27FC236}">
                <a16:creationId xmlns:a16="http://schemas.microsoft.com/office/drawing/2014/main" id="{B94DE37E-A8E5-48C0-8A54-582178D19ADE}"/>
              </a:ext>
            </a:extLst>
          </p:cNvPr>
          <p:cNvPicPr>
            <a:picLocks noChangeAspect="1"/>
          </p:cNvPicPr>
          <p:nvPr/>
        </p:nvPicPr>
        <p:blipFill>
          <a:blip r:embed="rId3"/>
          <a:stretch>
            <a:fillRect/>
          </a:stretch>
        </p:blipFill>
        <p:spPr>
          <a:xfrm>
            <a:off x="436372" y="4742344"/>
            <a:ext cx="2449936" cy="1056835"/>
          </a:xfrm>
          <a:prstGeom prst="rect">
            <a:avLst/>
          </a:prstGeom>
        </p:spPr>
      </p:pic>
      <p:cxnSp>
        <p:nvCxnSpPr>
          <p:cNvPr id="13" name="Straight Arrow Connector 12">
            <a:extLst>
              <a:ext uri="{FF2B5EF4-FFF2-40B4-BE49-F238E27FC236}">
                <a16:creationId xmlns:a16="http://schemas.microsoft.com/office/drawing/2014/main" id="{25DD8089-C017-4017-9451-4FB578D512DA}"/>
              </a:ext>
            </a:extLst>
          </p:cNvPr>
          <p:cNvCxnSpPr/>
          <p:nvPr/>
        </p:nvCxnSpPr>
        <p:spPr>
          <a:xfrm flipH="1" flipV="1">
            <a:off x="2934269" y="2838734"/>
            <a:ext cx="812041" cy="484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CF4A10-9EE0-46ED-A0EE-BE8C543AEDCD}"/>
              </a:ext>
            </a:extLst>
          </p:cNvPr>
          <p:cNvCxnSpPr>
            <a:cxnSpLocks/>
          </p:cNvCxnSpPr>
          <p:nvPr/>
        </p:nvCxnSpPr>
        <p:spPr>
          <a:xfrm flipH="1">
            <a:off x="2886308" y="3921086"/>
            <a:ext cx="860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964ADF-1D07-4182-89C2-EA2AF3CA3C0A}"/>
              </a:ext>
            </a:extLst>
          </p:cNvPr>
          <p:cNvCxnSpPr>
            <a:cxnSpLocks/>
            <a:endCxn id="9" idx="3"/>
          </p:cNvCxnSpPr>
          <p:nvPr/>
        </p:nvCxnSpPr>
        <p:spPr>
          <a:xfrm flipH="1">
            <a:off x="2886308" y="4804610"/>
            <a:ext cx="682582" cy="466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8067F22-EDC9-40A2-9F1A-D28A806D3564}"/>
              </a:ext>
            </a:extLst>
          </p:cNvPr>
          <p:cNvPicPr>
            <a:picLocks noChangeAspect="1"/>
          </p:cNvPicPr>
          <p:nvPr/>
        </p:nvPicPr>
        <p:blipFill>
          <a:blip r:embed="rId4"/>
          <a:stretch>
            <a:fillRect/>
          </a:stretch>
        </p:blipFill>
        <p:spPr>
          <a:xfrm>
            <a:off x="436372" y="1818223"/>
            <a:ext cx="2449936" cy="1290390"/>
          </a:xfrm>
          <a:prstGeom prst="rect">
            <a:avLst/>
          </a:prstGeom>
        </p:spPr>
      </p:pic>
      <p:pic>
        <p:nvPicPr>
          <p:cNvPr id="25" name="Picture 24">
            <a:extLst>
              <a:ext uri="{FF2B5EF4-FFF2-40B4-BE49-F238E27FC236}">
                <a16:creationId xmlns:a16="http://schemas.microsoft.com/office/drawing/2014/main" id="{44215C74-E479-4520-941D-E0E297F1C8EF}"/>
              </a:ext>
            </a:extLst>
          </p:cNvPr>
          <p:cNvPicPr>
            <a:picLocks noChangeAspect="1"/>
          </p:cNvPicPr>
          <p:nvPr/>
        </p:nvPicPr>
        <p:blipFill>
          <a:blip r:embed="rId5"/>
          <a:stretch>
            <a:fillRect/>
          </a:stretch>
        </p:blipFill>
        <p:spPr>
          <a:xfrm>
            <a:off x="436372" y="3336876"/>
            <a:ext cx="2444089" cy="903055"/>
          </a:xfrm>
          <a:prstGeom prst="rect">
            <a:avLst/>
          </a:prstGeom>
        </p:spPr>
      </p:pic>
    </p:spTree>
    <p:extLst>
      <p:ext uri="{BB962C8B-B14F-4D97-AF65-F5344CB8AC3E}">
        <p14:creationId xmlns:p14="http://schemas.microsoft.com/office/powerpoint/2010/main" val="53600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1521B"/>
              </a:buClr>
              <a:buSzPts val="4800"/>
              <a:buFont typeface="Calibri"/>
              <a:buNone/>
            </a:pPr>
            <a:r>
              <a:rPr lang="en-US" b="1">
                <a:solidFill>
                  <a:srgbClr val="31521B"/>
                </a:solidFill>
              </a:rPr>
              <a:t>Literature</a:t>
            </a:r>
            <a:endParaRPr b="1">
              <a:solidFill>
                <a:srgbClr val="31521B"/>
              </a:solidFill>
            </a:endParaRPr>
          </a:p>
        </p:txBody>
      </p:sp>
      <p:sp>
        <p:nvSpPr>
          <p:cNvPr id="121" name="Google Shape;121;p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330200" algn="l" rtl="0">
              <a:lnSpc>
                <a:spcPct val="150000"/>
              </a:lnSpc>
              <a:spcBef>
                <a:spcPts val="0"/>
              </a:spcBef>
              <a:spcAft>
                <a:spcPts val="0"/>
              </a:spcAft>
              <a:buClr>
                <a:srgbClr val="4A7B29"/>
              </a:buClr>
              <a:buSzPts val="2000"/>
              <a:buFont typeface="Calibri"/>
              <a:buNone/>
            </a:pPr>
            <a:endParaRPr dirty="0"/>
          </a:p>
          <a:p>
            <a:pPr marL="457200" lvl="0" indent="-330200" algn="l" rtl="0">
              <a:lnSpc>
                <a:spcPct val="150000"/>
              </a:lnSpc>
              <a:spcBef>
                <a:spcPts val="1400"/>
              </a:spcBef>
              <a:spcAft>
                <a:spcPts val="0"/>
              </a:spcAft>
              <a:buClr>
                <a:srgbClr val="4A7B29"/>
              </a:buClr>
              <a:buSzPts val="2000"/>
              <a:buFont typeface="Calibri"/>
              <a:buNone/>
            </a:pPr>
            <a:endParaRPr dirty="0"/>
          </a:p>
        </p:txBody>
      </p:sp>
      <p:grpSp>
        <p:nvGrpSpPr>
          <p:cNvPr id="122" name="Google Shape;122;p2"/>
          <p:cNvGrpSpPr/>
          <p:nvPr/>
        </p:nvGrpSpPr>
        <p:grpSpPr>
          <a:xfrm>
            <a:off x="701335" y="1939945"/>
            <a:ext cx="9591829" cy="3578288"/>
            <a:chOff x="0" y="389778"/>
            <a:chExt cx="9591829" cy="3578288"/>
          </a:xfrm>
        </p:grpSpPr>
        <p:sp>
          <p:nvSpPr>
            <p:cNvPr id="123" name="Google Shape;123;p2"/>
            <p:cNvSpPr/>
            <p:nvPr/>
          </p:nvSpPr>
          <p:spPr>
            <a:xfrm>
              <a:off x="0" y="389778"/>
              <a:ext cx="9591829" cy="3578288"/>
            </a:xfrm>
            <a:prstGeom prst="rightArrow">
              <a:avLst>
                <a:gd name="adj1" fmla="val 50000"/>
                <a:gd name="adj2" fmla="val 50000"/>
              </a:avLst>
            </a:prstGeom>
            <a:solidFill>
              <a:srgbClr val="98CB3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285832" y="1523523"/>
              <a:ext cx="2311312" cy="1789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txBox="1"/>
            <p:nvPr/>
          </p:nvSpPr>
          <p:spPr>
            <a:xfrm>
              <a:off x="6278789" y="1013724"/>
              <a:ext cx="2311312" cy="1789144"/>
            </a:xfrm>
            <a:prstGeom prst="rect">
              <a:avLst/>
            </a:prstGeom>
            <a:noFill/>
            <a:ln>
              <a:noFill/>
            </a:ln>
          </p:spPr>
          <p:txBody>
            <a:bodyPr spcFirstLastPara="1" wrap="square" lIns="0" tIns="152400" rIns="0" bIns="152400" anchor="ctr" anchorCtr="0">
              <a:noAutofit/>
            </a:bodyPr>
            <a:lstStyle/>
            <a:p>
              <a:pPr marL="0" marR="0" lvl="0" indent="0" algn="ctr" rtl="0">
                <a:lnSpc>
                  <a:spcPct val="90000"/>
                </a:lnSpc>
                <a:spcBef>
                  <a:spcPts val="0"/>
                </a:spcBef>
                <a:spcAft>
                  <a:spcPts val="0"/>
                </a:spcAft>
                <a:buClr>
                  <a:srgbClr val="4A7B29"/>
                </a:buClr>
                <a:buSzPts val="1500"/>
                <a:buFont typeface="Calibri"/>
                <a:buNone/>
              </a:pPr>
              <a:r>
                <a:rPr lang="en-US" sz="1500" b="0" i="0" u="none" strike="noStrike" cap="none" dirty="0">
                  <a:solidFill>
                    <a:schemeClr val="dk1"/>
                  </a:solidFill>
                  <a:latin typeface="Calibri"/>
                  <a:ea typeface="Calibri"/>
                  <a:cs typeface="Calibri"/>
                  <a:sym typeface="Calibri"/>
                </a:rPr>
                <a:t>average temperatures are creeping up due to the climate change</a:t>
              </a:r>
              <a:endParaRPr sz="1500" b="0" i="0" u="none" strike="noStrike" cap="none" dirty="0">
                <a:solidFill>
                  <a:schemeClr val="dk1"/>
                </a:solidFill>
                <a:latin typeface="Calibri"/>
                <a:ea typeface="Calibri"/>
                <a:cs typeface="Calibri"/>
                <a:sym typeface="Calibri"/>
              </a:endParaRPr>
            </a:p>
          </p:txBody>
        </p:sp>
        <p:sp>
          <p:nvSpPr>
            <p:cNvPr id="126" name="Google Shape;126;p2"/>
            <p:cNvSpPr/>
            <p:nvPr/>
          </p:nvSpPr>
          <p:spPr>
            <a:xfrm>
              <a:off x="3544130" y="1622328"/>
              <a:ext cx="2311312" cy="1789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3544130" y="1038466"/>
              <a:ext cx="2311312" cy="1789144"/>
            </a:xfrm>
            <a:prstGeom prst="rect">
              <a:avLst/>
            </a:prstGeom>
            <a:noFill/>
            <a:ln>
              <a:noFill/>
            </a:ln>
          </p:spPr>
          <p:txBody>
            <a:bodyPr spcFirstLastPara="1" wrap="square" lIns="0" tIns="152400" rIns="0" bIns="152400" anchor="ctr" anchorCtr="0">
              <a:noAutofit/>
            </a:bodyPr>
            <a:lstStyle/>
            <a:p>
              <a:pPr marL="0" marR="0" lvl="0" indent="0" algn="just" rtl="0">
                <a:lnSpc>
                  <a:spcPct val="90000"/>
                </a:lnSpc>
                <a:spcBef>
                  <a:spcPts val="0"/>
                </a:spcBef>
                <a:spcAft>
                  <a:spcPts val="0"/>
                </a:spcAft>
                <a:buClr>
                  <a:srgbClr val="4A7B29"/>
                </a:buClr>
                <a:buSzPts val="1500"/>
                <a:buFont typeface="Calibri"/>
                <a:buNone/>
              </a:pPr>
              <a:r>
                <a:rPr lang="en-US" sz="1500" b="0" i="0" u="none" strike="noStrike" cap="none" dirty="0">
                  <a:solidFill>
                    <a:schemeClr val="dk1"/>
                  </a:solidFill>
                  <a:latin typeface="Calibri"/>
                  <a:ea typeface="Calibri"/>
                  <a:cs typeface="Calibri"/>
                  <a:sym typeface="Calibri"/>
                </a:rPr>
                <a:t>One of critical fundament of public health and active transport policy is Cycling (Iseki &amp; </a:t>
              </a:r>
              <a:r>
                <a:rPr lang="en-US" sz="1500" b="0" i="0" u="none" strike="noStrike" cap="none" dirty="0" err="1">
                  <a:solidFill>
                    <a:schemeClr val="dk1"/>
                  </a:solidFill>
                  <a:latin typeface="Calibri"/>
                  <a:ea typeface="Calibri"/>
                  <a:cs typeface="Calibri"/>
                  <a:sym typeface="Calibri"/>
                </a:rPr>
                <a:t>Tingstrom</a:t>
              </a:r>
              <a:r>
                <a:rPr lang="en-US" sz="1500" b="0" i="0" u="none" strike="noStrike" cap="none" dirty="0">
                  <a:solidFill>
                    <a:schemeClr val="dk1"/>
                  </a:solidFill>
                  <a:latin typeface="Calibri"/>
                  <a:ea typeface="Calibri"/>
                  <a:cs typeface="Calibri"/>
                  <a:sym typeface="Calibri"/>
                </a:rPr>
                <a:t>, 2014)</a:t>
              </a:r>
              <a:endParaRPr sz="1500" b="0" i="0" u="none" strike="noStrike" cap="none" dirty="0">
                <a:solidFill>
                  <a:schemeClr val="dk1"/>
                </a:solidFill>
                <a:latin typeface="Calibri"/>
                <a:ea typeface="Calibri"/>
                <a:cs typeface="Calibri"/>
                <a:sym typeface="Calibri"/>
              </a:endParaRPr>
            </a:p>
          </p:txBody>
        </p:sp>
        <p:sp>
          <p:nvSpPr>
            <p:cNvPr id="128" name="Google Shape;128;p2"/>
            <p:cNvSpPr/>
            <p:nvPr/>
          </p:nvSpPr>
          <p:spPr>
            <a:xfrm>
              <a:off x="774184" y="1908296"/>
              <a:ext cx="2311312" cy="17891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txBox="1"/>
            <p:nvPr/>
          </p:nvSpPr>
          <p:spPr>
            <a:xfrm>
              <a:off x="673753" y="1197640"/>
              <a:ext cx="2311312" cy="1789144"/>
            </a:xfrm>
            <a:prstGeom prst="rect">
              <a:avLst/>
            </a:prstGeom>
            <a:noFill/>
            <a:ln>
              <a:noFill/>
            </a:ln>
          </p:spPr>
          <p:txBody>
            <a:bodyPr spcFirstLastPara="1" wrap="square" lIns="0" tIns="152400" rIns="0" bIns="152400" anchor="ctr" anchorCtr="0">
              <a:noAutofit/>
            </a:bodyPr>
            <a:lstStyle/>
            <a:p>
              <a:pPr marL="0" marR="0" lvl="0" indent="0" algn="just" rtl="0">
                <a:lnSpc>
                  <a:spcPct val="90000"/>
                </a:lnSpc>
                <a:spcBef>
                  <a:spcPts val="0"/>
                </a:spcBef>
                <a:spcAft>
                  <a:spcPts val="0"/>
                </a:spcAft>
                <a:buClr>
                  <a:srgbClr val="4A7B29"/>
                </a:buClr>
                <a:buSzPts val="1500"/>
                <a:buFont typeface="Calibri"/>
                <a:buNone/>
              </a:pPr>
              <a:r>
                <a:rPr lang="en-US" sz="1500" b="0" i="0" u="none" strike="noStrike" cap="none" dirty="0">
                  <a:solidFill>
                    <a:schemeClr val="dk1"/>
                  </a:solidFill>
                  <a:latin typeface="Calibri"/>
                  <a:ea typeface="Calibri"/>
                  <a:cs typeface="Calibri"/>
                  <a:sym typeface="Calibri"/>
                </a:rPr>
                <a:t>Associated Health problems, sedentary life style, obesity, respiratory disease, diabetes, cardiovascular disease etc. are increasing due to the car dependent cities and suburbs (Cervero &amp; Duncan, 2003)</a:t>
              </a:r>
              <a:endParaRPr sz="1500" b="0" i="0" u="none" strike="noStrike" cap="none" dirty="0">
                <a:solidFill>
                  <a:schemeClr val="dk1"/>
                </a:solidFill>
                <a:latin typeface="Calibri"/>
                <a:ea typeface="Calibri"/>
                <a:cs typeface="Calibri"/>
                <a:sym typeface="Calibri"/>
              </a:endParaRPr>
            </a:p>
          </p:txBody>
        </p:sp>
      </p:grpSp>
      <p:pic>
        <p:nvPicPr>
          <p:cNvPr id="130" name="Google Shape;130;p2" descr="Cycling"/>
          <p:cNvPicPr preferRelativeResize="0"/>
          <p:nvPr/>
        </p:nvPicPr>
        <p:blipFill rotWithShape="1">
          <a:blip r:embed="rId3">
            <a:alphaModFix/>
          </a:blip>
          <a:srcRect/>
          <a:stretch/>
        </p:blipFill>
        <p:spPr>
          <a:xfrm flipH="1">
            <a:off x="10293164" y="2291066"/>
            <a:ext cx="1593871" cy="1593871"/>
          </a:xfrm>
          <a:prstGeom prst="rect">
            <a:avLst/>
          </a:prstGeom>
          <a:noFill/>
          <a:ln>
            <a:noFill/>
          </a:ln>
        </p:spPr>
      </p:pic>
      <p:pic>
        <p:nvPicPr>
          <p:cNvPr id="131" name="Google Shape;131;p2" descr="Sun"/>
          <p:cNvPicPr preferRelativeResize="0"/>
          <p:nvPr/>
        </p:nvPicPr>
        <p:blipFill rotWithShape="1">
          <a:blip r:embed="rId4">
            <a:alphaModFix/>
          </a:blip>
          <a:srcRect/>
          <a:stretch/>
        </p:blipFill>
        <p:spPr>
          <a:xfrm>
            <a:off x="7773598" y="3807393"/>
            <a:ext cx="873341" cy="873341"/>
          </a:xfrm>
          <a:prstGeom prst="rect">
            <a:avLst/>
          </a:prstGeom>
          <a:noFill/>
          <a:ln>
            <a:noFill/>
          </a:ln>
        </p:spPr>
      </p:pic>
      <p:pic>
        <p:nvPicPr>
          <p:cNvPr id="132" name="Google Shape;132;p2" descr="Bus"/>
          <p:cNvPicPr preferRelativeResize="0"/>
          <p:nvPr/>
        </p:nvPicPr>
        <p:blipFill rotWithShape="1">
          <a:blip r:embed="rId5">
            <a:alphaModFix/>
          </a:blip>
          <a:srcRect/>
          <a:stretch/>
        </p:blipFill>
        <p:spPr>
          <a:xfrm>
            <a:off x="4885799" y="3857414"/>
            <a:ext cx="796771" cy="796771"/>
          </a:xfrm>
          <a:prstGeom prst="rect">
            <a:avLst/>
          </a:prstGeom>
          <a:noFill/>
          <a:ln>
            <a:noFill/>
          </a:ln>
        </p:spPr>
      </p:pic>
      <p:pic>
        <p:nvPicPr>
          <p:cNvPr id="133" name="Google Shape;133;p2" descr="Needle"/>
          <p:cNvPicPr preferRelativeResize="0"/>
          <p:nvPr/>
        </p:nvPicPr>
        <p:blipFill rotWithShape="1">
          <a:blip r:embed="rId6">
            <a:alphaModFix/>
          </a:blip>
          <a:srcRect/>
          <a:stretch/>
        </p:blipFill>
        <p:spPr>
          <a:xfrm>
            <a:off x="811320" y="3213448"/>
            <a:ext cx="571919" cy="571919"/>
          </a:xfrm>
          <a:prstGeom prst="rect">
            <a:avLst/>
          </a:prstGeom>
          <a:noFill/>
          <a:ln>
            <a:noFill/>
          </a:ln>
        </p:spPr>
      </p:pic>
      <p:sp>
        <p:nvSpPr>
          <p:cNvPr id="2" name="Rectangle 1">
            <a:extLst>
              <a:ext uri="{FF2B5EF4-FFF2-40B4-BE49-F238E27FC236}">
                <a16:creationId xmlns:a16="http://schemas.microsoft.com/office/drawing/2014/main" id="{DFFFA5C5-2732-40AB-9F3B-6B5E5361B898}"/>
              </a:ext>
            </a:extLst>
          </p:cNvPr>
          <p:cNvSpPr/>
          <p:nvPr/>
        </p:nvSpPr>
        <p:spPr>
          <a:xfrm>
            <a:off x="365924" y="4661135"/>
            <a:ext cx="8157391" cy="1673600"/>
          </a:xfrm>
          <a:prstGeom prst="rect">
            <a:avLst/>
          </a:prstGeom>
        </p:spPr>
        <p:txBody>
          <a:bodyPr wrap="square">
            <a:spAutoFit/>
          </a:bodyPr>
          <a:lstStyle/>
          <a:p>
            <a:pPr marL="270510" marR="92710" algn="just">
              <a:lnSpc>
                <a:spcPct val="150000"/>
              </a:lnSpc>
              <a:spcAft>
                <a:spcPts val="800"/>
              </a:spcAft>
            </a:pPr>
            <a:r>
              <a:rPr lang="en-CA" dirty="0">
                <a:latin typeface="Times New Roman" panose="02020603050405020304" pitchFamily="18" charset="0"/>
                <a:ea typeface="Calibri" panose="020F0502020204030204" pitchFamily="34" charset="0"/>
                <a:cs typeface="Arial" panose="020B0604020202020204" pitchFamily="34" charset="0"/>
              </a:rPr>
              <a:t>To compensate the serious safety problems of cycling, especially when the average temperatures are creeping up due to climate change and the number of extreme heat days that has been started to be experienced by residents of most Canadian cities is rising, this study tries to identify the level of heat stress that exist on pedestrians and cycling trails , and it will be a platform for planning future ‘shade corridors’ for pedestrians and cyclists.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FD7C96-B068-42DD-B3CA-67B162B7A29C}"/>
              </a:ext>
            </a:extLst>
          </p:cNvPr>
          <p:cNvSpPr>
            <a:spLocks noGrp="1"/>
          </p:cNvSpPr>
          <p:nvPr>
            <p:ph type="body" idx="1"/>
          </p:nvPr>
        </p:nvSpPr>
        <p:spPr>
          <a:xfrm>
            <a:off x="8038530" y="1856096"/>
            <a:ext cx="3985148" cy="3926021"/>
          </a:xfrm>
        </p:spPr>
        <p:txBody>
          <a:bodyPr>
            <a:noAutofit/>
          </a:bodyPr>
          <a:lstStyle/>
          <a:p>
            <a:pPr algn="just"/>
            <a:r>
              <a:rPr lang="en-CA" sz="1600" dirty="0"/>
              <a:t>Weighting means showing how much effect each type of data could have on the final result. This step is very subjective based on the purpose of the study. For example if the final results is going to be used for tree planting purpose we can weight the tree canopy effect more than others.</a:t>
            </a:r>
          </a:p>
          <a:p>
            <a:pPr algn="just"/>
            <a:r>
              <a:rPr lang="en-CA" sz="1600" dirty="0"/>
              <a:t>For this study I weight all data equally.</a:t>
            </a:r>
          </a:p>
        </p:txBody>
      </p:sp>
      <p:pic>
        <p:nvPicPr>
          <p:cNvPr id="4" name="Picture 3">
            <a:extLst>
              <a:ext uri="{FF2B5EF4-FFF2-40B4-BE49-F238E27FC236}">
                <a16:creationId xmlns:a16="http://schemas.microsoft.com/office/drawing/2014/main" id="{21AB9D76-230E-474A-AC8E-0B5A573275E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42606" y="1575094"/>
            <a:ext cx="5238465" cy="2394536"/>
          </a:xfrm>
          <a:prstGeom prst="rect">
            <a:avLst/>
          </a:prstGeom>
        </p:spPr>
      </p:pic>
      <p:sp>
        <p:nvSpPr>
          <p:cNvPr id="8" name="Title 1">
            <a:extLst>
              <a:ext uri="{FF2B5EF4-FFF2-40B4-BE49-F238E27FC236}">
                <a16:creationId xmlns:a16="http://schemas.microsoft.com/office/drawing/2014/main" id="{1E6F0148-A645-468F-8382-34E4D0A47013}"/>
              </a:ext>
            </a:extLst>
          </p:cNvPr>
          <p:cNvSpPr txBox="1">
            <a:spLocks/>
          </p:cNvSpPr>
          <p:nvPr/>
        </p:nvSpPr>
        <p:spPr>
          <a:xfrm>
            <a:off x="1151871" y="917415"/>
            <a:ext cx="10058400" cy="657679"/>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CA" b="1" dirty="0">
                <a:solidFill>
                  <a:srgbClr val="31521B"/>
                </a:solidFill>
              </a:rPr>
              <a:t>Step 3: (Process-Weighting)</a:t>
            </a:r>
          </a:p>
        </p:txBody>
      </p:sp>
      <p:pic>
        <p:nvPicPr>
          <p:cNvPr id="2" name="Picture 1">
            <a:extLst>
              <a:ext uri="{FF2B5EF4-FFF2-40B4-BE49-F238E27FC236}">
                <a16:creationId xmlns:a16="http://schemas.microsoft.com/office/drawing/2014/main" id="{E181C3C5-A10E-4FAC-828A-260CA76EAC8C}"/>
              </a:ext>
            </a:extLst>
          </p:cNvPr>
          <p:cNvPicPr>
            <a:picLocks noChangeAspect="1"/>
          </p:cNvPicPr>
          <p:nvPr/>
        </p:nvPicPr>
        <p:blipFill>
          <a:blip r:embed="rId3"/>
          <a:stretch>
            <a:fillRect/>
          </a:stretch>
        </p:blipFill>
        <p:spPr>
          <a:xfrm>
            <a:off x="247935" y="4102706"/>
            <a:ext cx="7335671" cy="1837879"/>
          </a:xfrm>
          <a:prstGeom prst="rect">
            <a:avLst/>
          </a:prstGeom>
        </p:spPr>
      </p:pic>
    </p:spTree>
    <p:extLst>
      <p:ext uri="{BB962C8B-B14F-4D97-AF65-F5344CB8AC3E}">
        <p14:creationId xmlns:p14="http://schemas.microsoft.com/office/powerpoint/2010/main" val="2120891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6F0148-A645-468F-8382-34E4D0A47013}"/>
              </a:ext>
            </a:extLst>
          </p:cNvPr>
          <p:cNvSpPr txBox="1">
            <a:spLocks/>
          </p:cNvSpPr>
          <p:nvPr/>
        </p:nvSpPr>
        <p:spPr>
          <a:xfrm>
            <a:off x="0" y="0"/>
            <a:ext cx="6153509" cy="552091"/>
          </a:xfrm>
          <a:prstGeom prst="rect">
            <a:avLst/>
          </a:prstGeom>
          <a:noFill/>
          <a:ln>
            <a:noFill/>
          </a:ln>
        </p:spPr>
        <p:txBody>
          <a:bodyPr spcFirstLastPara="1" wrap="square" lIns="91425" tIns="45700" rIns="91425" bIns="45700" anchor="b" anchorCtr="0">
            <a:normAutofit fontScale="90000" lnSpcReduction="20000"/>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CA" b="1" dirty="0">
                <a:solidFill>
                  <a:srgbClr val="31521B"/>
                </a:solidFill>
              </a:rPr>
              <a:t>Step 4: Results (Route 1)</a:t>
            </a:r>
          </a:p>
        </p:txBody>
      </p:sp>
      <p:pic>
        <p:nvPicPr>
          <p:cNvPr id="4" name="Picture 3" descr="A close up of a map&#10;&#10;Description automatically generated">
            <a:extLst>
              <a:ext uri="{FF2B5EF4-FFF2-40B4-BE49-F238E27FC236}">
                <a16:creationId xmlns:a16="http://schemas.microsoft.com/office/drawing/2014/main" id="{5ACC241B-450D-46FE-9E20-B7482DC8E0E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68276" y="2330588"/>
            <a:ext cx="5523724" cy="4268332"/>
          </a:xfrm>
          <a:prstGeom prst="rect">
            <a:avLst/>
          </a:prstGeom>
        </p:spPr>
      </p:pic>
      <p:pic>
        <p:nvPicPr>
          <p:cNvPr id="5" name="Picture 4">
            <a:extLst>
              <a:ext uri="{FF2B5EF4-FFF2-40B4-BE49-F238E27FC236}">
                <a16:creationId xmlns:a16="http://schemas.microsoft.com/office/drawing/2014/main" id="{615073C6-C9CB-4179-A848-1104EC174104}"/>
              </a:ext>
            </a:extLst>
          </p:cNvPr>
          <p:cNvPicPr>
            <a:picLocks noChangeAspect="1"/>
          </p:cNvPicPr>
          <p:nvPr/>
        </p:nvPicPr>
        <p:blipFill>
          <a:blip r:embed="rId4">
            <a:clrChange>
              <a:clrFrom>
                <a:srgbClr val="FEFFFF"/>
              </a:clrFrom>
              <a:clrTo>
                <a:srgbClr val="FEFFFF">
                  <a:alpha val="0"/>
                </a:srgbClr>
              </a:clrTo>
            </a:clrChange>
          </a:blip>
          <a:stretch>
            <a:fillRect/>
          </a:stretch>
        </p:blipFill>
        <p:spPr>
          <a:xfrm>
            <a:off x="208506" y="0"/>
            <a:ext cx="10453952" cy="6229326"/>
          </a:xfrm>
          <a:prstGeom prst="rect">
            <a:avLst/>
          </a:prstGeom>
        </p:spPr>
      </p:pic>
    </p:spTree>
    <p:extLst>
      <p:ext uri="{BB962C8B-B14F-4D97-AF65-F5344CB8AC3E}">
        <p14:creationId xmlns:p14="http://schemas.microsoft.com/office/powerpoint/2010/main" val="2593707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6F0148-A645-468F-8382-34E4D0A47013}"/>
              </a:ext>
            </a:extLst>
          </p:cNvPr>
          <p:cNvSpPr txBox="1">
            <a:spLocks/>
          </p:cNvSpPr>
          <p:nvPr/>
        </p:nvSpPr>
        <p:spPr>
          <a:xfrm>
            <a:off x="0" y="0"/>
            <a:ext cx="10058400" cy="657679"/>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CA" b="1" dirty="0">
                <a:solidFill>
                  <a:srgbClr val="31521B"/>
                </a:solidFill>
              </a:rPr>
              <a:t>Step 4: Results (Route 2)</a:t>
            </a:r>
          </a:p>
        </p:txBody>
      </p:sp>
      <p:pic>
        <p:nvPicPr>
          <p:cNvPr id="4" name="Picture 3">
            <a:extLst>
              <a:ext uri="{FF2B5EF4-FFF2-40B4-BE49-F238E27FC236}">
                <a16:creationId xmlns:a16="http://schemas.microsoft.com/office/drawing/2014/main" id="{65C5B1C8-4D7D-4823-BE1E-06F6CE61A11F}"/>
              </a:ext>
            </a:extLst>
          </p:cNvPr>
          <p:cNvPicPr>
            <a:picLocks noChangeAspect="1"/>
          </p:cNvPicPr>
          <p:nvPr/>
        </p:nvPicPr>
        <p:blipFill>
          <a:blip r:embed="rId3">
            <a:clrChange>
              <a:clrFrom>
                <a:srgbClr val="FEFFFF"/>
              </a:clrFrom>
              <a:clrTo>
                <a:srgbClr val="FEFFFF">
                  <a:alpha val="0"/>
                </a:srgbClr>
              </a:clrTo>
            </a:clrChange>
          </a:blip>
          <a:stretch>
            <a:fillRect/>
          </a:stretch>
        </p:blipFill>
        <p:spPr>
          <a:xfrm>
            <a:off x="247290" y="0"/>
            <a:ext cx="8599309" cy="6858000"/>
          </a:xfrm>
          <a:prstGeom prst="rect">
            <a:avLst/>
          </a:prstGeom>
        </p:spPr>
      </p:pic>
      <p:pic>
        <p:nvPicPr>
          <p:cNvPr id="9" name="Picture 8" descr="A close up of a map&#10;&#10;Description automatically generated">
            <a:extLst>
              <a:ext uri="{FF2B5EF4-FFF2-40B4-BE49-F238E27FC236}">
                <a16:creationId xmlns:a16="http://schemas.microsoft.com/office/drawing/2014/main" id="{3F1C8457-6FA9-406D-9742-7FDFD9ADF7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76857" y="1950721"/>
            <a:ext cx="6415143" cy="4957156"/>
          </a:xfrm>
          <a:prstGeom prst="rect">
            <a:avLst/>
          </a:prstGeom>
        </p:spPr>
      </p:pic>
    </p:spTree>
    <p:extLst>
      <p:ext uri="{BB962C8B-B14F-4D97-AF65-F5344CB8AC3E}">
        <p14:creationId xmlns:p14="http://schemas.microsoft.com/office/powerpoint/2010/main" val="180724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6F0148-A645-468F-8382-34E4D0A47013}"/>
              </a:ext>
            </a:extLst>
          </p:cNvPr>
          <p:cNvSpPr txBox="1">
            <a:spLocks/>
          </p:cNvSpPr>
          <p:nvPr/>
        </p:nvSpPr>
        <p:spPr>
          <a:xfrm>
            <a:off x="0" y="-3679"/>
            <a:ext cx="10058400" cy="657679"/>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CA" b="1" dirty="0">
                <a:solidFill>
                  <a:srgbClr val="31521B"/>
                </a:solidFill>
              </a:rPr>
              <a:t>Step 4: Results (Route 3)</a:t>
            </a:r>
          </a:p>
        </p:txBody>
      </p:sp>
      <p:pic>
        <p:nvPicPr>
          <p:cNvPr id="5" name="Picture 4" descr="A close up of a map&#10;&#10;Description automatically generated">
            <a:extLst>
              <a:ext uri="{FF2B5EF4-FFF2-40B4-BE49-F238E27FC236}">
                <a16:creationId xmlns:a16="http://schemas.microsoft.com/office/drawing/2014/main" id="{D12377F0-740C-4331-A177-9C836B7EFCD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45618" y="-3679"/>
            <a:ext cx="5640593" cy="4358640"/>
          </a:xfrm>
          <a:prstGeom prst="rect">
            <a:avLst/>
          </a:prstGeom>
        </p:spPr>
      </p:pic>
      <p:pic>
        <p:nvPicPr>
          <p:cNvPr id="6" name="Picture 5">
            <a:extLst>
              <a:ext uri="{FF2B5EF4-FFF2-40B4-BE49-F238E27FC236}">
                <a16:creationId xmlns:a16="http://schemas.microsoft.com/office/drawing/2014/main" id="{187A5855-EC4B-4E22-A722-703DE0E05E80}"/>
              </a:ext>
            </a:extLst>
          </p:cNvPr>
          <p:cNvPicPr>
            <a:picLocks noChangeAspect="1"/>
          </p:cNvPicPr>
          <p:nvPr/>
        </p:nvPicPr>
        <p:blipFill>
          <a:blip r:embed="rId3">
            <a:clrChange>
              <a:clrFrom>
                <a:srgbClr val="FEFFFF"/>
              </a:clrFrom>
              <a:clrTo>
                <a:srgbClr val="FEFFFF">
                  <a:alpha val="0"/>
                </a:srgbClr>
              </a:clrTo>
            </a:clrChange>
          </a:blip>
          <a:stretch>
            <a:fillRect/>
          </a:stretch>
        </p:blipFill>
        <p:spPr>
          <a:xfrm>
            <a:off x="1012114" y="94211"/>
            <a:ext cx="10378359" cy="6858000"/>
          </a:xfrm>
          <a:prstGeom prst="rect">
            <a:avLst/>
          </a:prstGeom>
        </p:spPr>
      </p:pic>
    </p:spTree>
    <p:extLst>
      <p:ext uri="{BB962C8B-B14F-4D97-AF65-F5344CB8AC3E}">
        <p14:creationId xmlns:p14="http://schemas.microsoft.com/office/powerpoint/2010/main" val="3084335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6F0148-A645-468F-8382-34E4D0A47013}"/>
              </a:ext>
            </a:extLst>
          </p:cNvPr>
          <p:cNvSpPr txBox="1">
            <a:spLocks/>
          </p:cNvSpPr>
          <p:nvPr/>
        </p:nvSpPr>
        <p:spPr>
          <a:xfrm>
            <a:off x="5775337" y="49877"/>
            <a:ext cx="6605084" cy="657679"/>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CA" b="1" dirty="0">
                <a:solidFill>
                  <a:srgbClr val="31521B"/>
                </a:solidFill>
              </a:rPr>
              <a:t>Step 4: Results (Route 4)</a:t>
            </a:r>
          </a:p>
        </p:txBody>
      </p:sp>
      <p:pic>
        <p:nvPicPr>
          <p:cNvPr id="3" name="Picture 2">
            <a:extLst>
              <a:ext uri="{FF2B5EF4-FFF2-40B4-BE49-F238E27FC236}">
                <a16:creationId xmlns:a16="http://schemas.microsoft.com/office/drawing/2014/main" id="{AA49245D-1E62-49F3-89E4-BEA69AE8ABC4}"/>
              </a:ext>
            </a:extLst>
          </p:cNvPr>
          <p:cNvPicPr>
            <a:picLocks noChangeAspect="1"/>
          </p:cNvPicPr>
          <p:nvPr/>
        </p:nvPicPr>
        <p:blipFill>
          <a:blip r:embed="rId2">
            <a:clrChange>
              <a:clrFrom>
                <a:srgbClr val="FEFFFF"/>
              </a:clrFrom>
              <a:clrTo>
                <a:srgbClr val="FEFFFF">
                  <a:alpha val="0"/>
                </a:srgbClr>
              </a:clrTo>
            </a:clrChange>
          </a:blip>
          <a:stretch>
            <a:fillRect/>
          </a:stretch>
        </p:blipFill>
        <p:spPr>
          <a:xfrm>
            <a:off x="0" y="0"/>
            <a:ext cx="3713018" cy="6858000"/>
          </a:xfrm>
          <a:prstGeom prst="rect">
            <a:avLst/>
          </a:prstGeom>
        </p:spPr>
      </p:pic>
      <p:pic>
        <p:nvPicPr>
          <p:cNvPr id="6" name="Picture 5" descr="A close up of a map&#10;&#10;Description automatically generated">
            <a:extLst>
              <a:ext uri="{FF2B5EF4-FFF2-40B4-BE49-F238E27FC236}">
                <a16:creationId xmlns:a16="http://schemas.microsoft.com/office/drawing/2014/main" id="{FC92EB2D-30D6-4563-A0BB-986020C026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46320" y="1496291"/>
            <a:ext cx="6418729" cy="4959927"/>
          </a:xfrm>
          <a:prstGeom prst="rect">
            <a:avLst/>
          </a:prstGeom>
        </p:spPr>
      </p:pic>
    </p:spTree>
    <p:extLst>
      <p:ext uri="{BB962C8B-B14F-4D97-AF65-F5344CB8AC3E}">
        <p14:creationId xmlns:p14="http://schemas.microsoft.com/office/powerpoint/2010/main" val="282779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6F0148-A645-468F-8382-34E4D0A47013}"/>
              </a:ext>
            </a:extLst>
          </p:cNvPr>
          <p:cNvSpPr txBox="1">
            <a:spLocks/>
          </p:cNvSpPr>
          <p:nvPr/>
        </p:nvSpPr>
        <p:spPr>
          <a:xfrm>
            <a:off x="0" y="0"/>
            <a:ext cx="10058400" cy="657679"/>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CA" b="1" dirty="0">
                <a:solidFill>
                  <a:srgbClr val="31521B"/>
                </a:solidFill>
              </a:rPr>
              <a:t>Step 4: Results (Route 5)</a:t>
            </a:r>
          </a:p>
        </p:txBody>
      </p:sp>
      <p:pic>
        <p:nvPicPr>
          <p:cNvPr id="5" name="Picture 4" descr="A close up of a map&#10;&#10;Description automatically generated">
            <a:extLst>
              <a:ext uri="{FF2B5EF4-FFF2-40B4-BE49-F238E27FC236}">
                <a16:creationId xmlns:a16="http://schemas.microsoft.com/office/drawing/2014/main" id="{A8D1A5B2-95B0-46A7-A20F-0E0B136D76C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92673" y="0"/>
            <a:ext cx="5619078" cy="4342015"/>
          </a:xfrm>
          <a:prstGeom prst="rect">
            <a:avLst/>
          </a:prstGeom>
        </p:spPr>
      </p:pic>
      <p:pic>
        <p:nvPicPr>
          <p:cNvPr id="6" name="Picture 5">
            <a:extLst>
              <a:ext uri="{FF2B5EF4-FFF2-40B4-BE49-F238E27FC236}">
                <a16:creationId xmlns:a16="http://schemas.microsoft.com/office/drawing/2014/main" id="{02AC614F-C1D2-4B5E-AFE5-C3B8EFFBF923}"/>
              </a:ext>
            </a:extLst>
          </p:cNvPr>
          <p:cNvPicPr>
            <a:picLocks noChangeAspect="1"/>
          </p:cNvPicPr>
          <p:nvPr/>
        </p:nvPicPr>
        <p:blipFill rotWithShape="1">
          <a:blip r:embed="rId3">
            <a:clrChange>
              <a:clrFrom>
                <a:srgbClr val="FEFFFF"/>
              </a:clrFrom>
              <a:clrTo>
                <a:srgbClr val="FEFFFF">
                  <a:alpha val="0"/>
                </a:srgbClr>
              </a:clrTo>
            </a:clrChange>
          </a:blip>
          <a:srcRect l="5114"/>
          <a:stretch/>
        </p:blipFill>
        <p:spPr>
          <a:xfrm>
            <a:off x="169394" y="3216893"/>
            <a:ext cx="11568545" cy="3767628"/>
          </a:xfrm>
          <a:prstGeom prst="rect">
            <a:avLst/>
          </a:prstGeom>
        </p:spPr>
      </p:pic>
    </p:spTree>
    <p:extLst>
      <p:ext uri="{BB962C8B-B14F-4D97-AF65-F5344CB8AC3E}">
        <p14:creationId xmlns:p14="http://schemas.microsoft.com/office/powerpoint/2010/main" val="1445471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6F0148-A645-468F-8382-34E4D0A47013}"/>
              </a:ext>
            </a:extLst>
          </p:cNvPr>
          <p:cNvSpPr txBox="1">
            <a:spLocks/>
          </p:cNvSpPr>
          <p:nvPr/>
        </p:nvSpPr>
        <p:spPr>
          <a:xfrm>
            <a:off x="149631" y="55420"/>
            <a:ext cx="2150224" cy="836813"/>
          </a:xfrm>
          <a:prstGeom prst="rect">
            <a:avLst/>
          </a:prstGeom>
          <a:noFill/>
          <a:ln>
            <a:noFill/>
          </a:ln>
        </p:spPr>
        <p:txBody>
          <a:bodyPr spcFirstLastPara="1" wrap="square" lIns="91425" tIns="45700" rIns="91425" bIns="45700" anchor="b" anchorCtr="0">
            <a:normAutofit fontScale="52500" lnSpcReduction="20000"/>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CA" b="1" dirty="0">
                <a:solidFill>
                  <a:srgbClr val="31521B"/>
                </a:solidFill>
              </a:rPr>
              <a:t>Step 4: Results</a:t>
            </a:r>
          </a:p>
          <a:p>
            <a:r>
              <a:rPr lang="en-CA" b="1" dirty="0">
                <a:solidFill>
                  <a:srgbClr val="31521B"/>
                </a:solidFill>
              </a:rPr>
              <a:t> (All routes)</a:t>
            </a:r>
          </a:p>
        </p:txBody>
      </p:sp>
      <p:pic>
        <p:nvPicPr>
          <p:cNvPr id="3" name="Picture 2" descr="A picture containing text&#10;&#10;Description automatically generated">
            <a:extLst>
              <a:ext uri="{FF2B5EF4-FFF2-40B4-BE49-F238E27FC236}">
                <a16:creationId xmlns:a16="http://schemas.microsoft.com/office/drawing/2014/main" id="{5C890C07-5BFE-4FFE-AAB6-F7B7F2A9466C}"/>
              </a:ext>
            </a:extLst>
          </p:cNvPr>
          <p:cNvPicPr>
            <a:picLocks noChangeAspect="1"/>
          </p:cNvPicPr>
          <p:nvPr/>
        </p:nvPicPr>
        <p:blipFill>
          <a:blip r:embed="rId3"/>
          <a:stretch>
            <a:fillRect/>
          </a:stretch>
        </p:blipFill>
        <p:spPr>
          <a:xfrm>
            <a:off x="3167310" y="55420"/>
            <a:ext cx="8875059" cy="6858000"/>
          </a:xfrm>
          <a:prstGeom prst="rect">
            <a:avLst/>
          </a:prstGeom>
        </p:spPr>
      </p:pic>
    </p:spTree>
    <p:extLst>
      <p:ext uri="{BB962C8B-B14F-4D97-AF65-F5344CB8AC3E}">
        <p14:creationId xmlns:p14="http://schemas.microsoft.com/office/powerpoint/2010/main" val="1644216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6F0148-A645-468F-8382-34E4D0A47013}"/>
              </a:ext>
            </a:extLst>
          </p:cNvPr>
          <p:cNvSpPr txBox="1">
            <a:spLocks/>
          </p:cNvSpPr>
          <p:nvPr/>
        </p:nvSpPr>
        <p:spPr>
          <a:xfrm>
            <a:off x="0" y="365125"/>
            <a:ext cx="10515600" cy="1325563"/>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65000"/>
              </a:lnSpc>
            </a:pPr>
            <a:r>
              <a:rPr lang="en-US" sz="2500" b="1" dirty="0">
                <a:solidFill>
                  <a:srgbClr val="31521B"/>
                </a:solidFill>
              </a:rPr>
              <a:t>Step 4: Results</a:t>
            </a:r>
          </a:p>
          <a:p>
            <a:pPr>
              <a:lnSpc>
                <a:spcPct val="65000"/>
              </a:lnSpc>
            </a:pPr>
            <a:r>
              <a:rPr lang="en-US" sz="2500" b="1" dirty="0">
                <a:solidFill>
                  <a:srgbClr val="31521B"/>
                </a:solidFill>
              </a:rPr>
              <a:t> (All routes)</a:t>
            </a:r>
          </a:p>
        </p:txBody>
      </p:sp>
      <p:grpSp>
        <p:nvGrpSpPr>
          <p:cNvPr id="3" name="Group 2">
            <a:extLst>
              <a:ext uri="{FF2B5EF4-FFF2-40B4-BE49-F238E27FC236}">
                <a16:creationId xmlns:a16="http://schemas.microsoft.com/office/drawing/2014/main" id="{1BA850D3-4328-486D-844B-A2C8DE4A81D5}"/>
              </a:ext>
            </a:extLst>
          </p:cNvPr>
          <p:cNvGrpSpPr/>
          <p:nvPr/>
        </p:nvGrpSpPr>
        <p:grpSpPr>
          <a:xfrm>
            <a:off x="3232346" y="0"/>
            <a:ext cx="8875059" cy="6858000"/>
            <a:chOff x="3232346" y="0"/>
            <a:chExt cx="8875059" cy="6858000"/>
          </a:xfrm>
        </p:grpSpPr>
        <p:pic>
          <p:nvPicPr>
            <p:cNvPr id="13" name="Picture 12" descr="A close up of a map&#10;&#10;Description automatically generated">
              <a:extLst>
                <a:ext uri="{FF2B5EF4-FFF2-40B4-BE49-F238E27FC236}">
                  <a16:creationId xmlns:a16="http://schemas.microsoft.com/office/drawing/2014/main" id="{AC8FC32D-A732-4C8E-99BB-ACF7F9BD60F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32346" y="0"/>
              <a:ext cx="8875059" cy="6858000"/>
            </a:xfrm>
            <a:prstGeom prst="rect">
              <a:avLst/>
            </a:prstGeom>
          </p:spPr>
        </p:pic>
        <p:sp>
          <p:nvSpPr>
            <p:cNvPr id="2" name="TextBox 1">
              <a:extLst>
                <a:ext uri="{FF2B5EF4-FFF2-40B4-BE49-F238E27FC236}">
                  <a16:creationId xmlns:a16="http://schemas.microsoft.com/office/drawing/2014/main" id="{54F8410E-1999-47C2-96D1-21DE77785ED0}"/>
                </a:ext>
              </a:extLst>
            </p:cNvPr>
            <p:cNvSpPr txBox="1"/>
            <p:nvPr/>
          </p:nvSpPr>
          <p:spPr>
            <a:xfrm>
              <a:off x="10418618" y="4059381"/>
              <a:ext cx="811441" cy="307777"/>
            </a:xfrm>
            <a:prstGeom prst="rect">
              <a:avLst/>
            </a:prstGeom>
            <a:noFill/>
          </p:spPr>
          <p:txBody>
            <a:bodyPr wrap="none" rtlCol="0">
              <a:spAutoFit/>
            </a:bodyPr>
            <a:lstStyle/>
            <a:p>
              <a:r>
                <a:rPr lang="en-US" dirty="0"/>
                <a:t>Route 1</a:t>
              </a:r>
            </a:p>
          </p:txBody>
        </p:sp>
        <p:sp>
          <p:nvSpPr>
            <p:cNvPr id="5" name="TextBox 4">
              <a:extLst>
                <a:ext uri="{FF2B5EF4-FFF2-40B4-BE49-F238E27FC236}">
                  <a16:creationId xmlns:a16="http://schemas.microsoft.com/office/drawing/2014/main" id="{4ACEF7AC-0764-40A9-85D5-034EDF733709}"/>
                </a:ext>
              </a:extLst>
            </p:cNvPr>
            <p:cNvSpPr txBox="1"/>
            <p:nvPr/>
          </p:nvSpPr>
          <p:spPr>
            <a:xfrm>
              <a:off x="7024255" y="1233054"/>
              <a:ext cx="811441" cy="307777"/>
            </a:xfrm>
            <a:prstGeom prst="rect">
              <a:avLst/>
            </a:prstGeom>
            <a:noFill/>
          </p:spPr>
          <p:txBody>
            <a:bodyPr wrap="none" rtlCol="0">
              <a:spAutoFit/>
            </a:bodyPr>
            <a:lstStyle/>
            <a:p>
              <a:r>
                <a:rPr lang="en-US" dirty="0"/>
                <a:t>Route 2</a:t>
              </a:r>
            </a:p>
          </p:txBody>
        </p:sp>
        <p:sp>
          <p:nvSpPr>
            <p:cNvPr id="6" name="TextBox 5">
              <a:extLst>
                <a:ext uri="{FF2B5EF4-FFF2-40B4-BE49-F238E27FC236}">
                  <a16:creationId xmlns:a16="http://schemas.microsoft.com/office/drawing/2014/main" id="{191039D9-4609-443A-BD97-E598087C8CFC}"/>
                </a:ext>
              </a:extLst>
            </p:cNvPr>
            <p:cNvSpPr txBox="1"/>
            <p:nvPr/>
          </p:nvSpPr>
          <p:spPr>
            <a:xfrm>
              <a:off x="6553201" y="2434584"/>
              <a:ext cx="811441" cy="307777"/>
            </a:xfrm>
            <a:prstGeom prst="rect">
              <a:avLst/>
            </a:prstGeom>
            <a:noFill/>
          </p:spPr>
          <p:txBody>
            <a:bodyPr wrap="none" rtlCol="0">
              <a:spAutoFit/>
            </a:bodyPr>
            <a:lstStyle/>
            <a:p>
              <a:r>
                <a:rPr lang="en-US" dirty="0"/>
                <a:t>Route 3</a:t>
              </a:r>
            </a:p>
          </p:txBody>
        </p:sp>
        <p:sp>
          <p:nvSpPr>
            <p:cNvPr id="7" name="TextBox 6">
              <a:extLst>
                <a:ext uri="{FF2B5EF4-FFF2-40B4-BE49-F238E27FC236}">
                  <a16:creationId xmlns:a16="http://schemas.microsoft.com/office/drawing/2014/main" id="{364A26D9-98B5-49F0-858D-A114CB0EDA54}"/>
                </a:ext>
              </a:extLst>
            </p:cNvPr>
            <p:cNvSpPr txBox="1"/>
            <p:nvPr/>
          </p:nvSpPr>
          <p:spPr>
            <a:xfrm>
              <a:off x="4378037" y="3591439"/>
              <a:ext cx="811441" cy="307777"/>
            </a:xfrm>
            <a:prstGeom prst="rect">
              <a:avLst/>
            </a:prstGeom>
            <a:noFill/>
          </p:spPr>
          <p:txBody>
            <a:bodyPr wrap="none" rtlCol="0">
              <a:spAutoFit/>
            </a:bodyPr>
            <a:lstStyle/>
            <a:p>
              <a:r>
                <a:rPr lang="en-US" dirty="0"/>
                <a:t>Route 4</a:t>
              </a:r>
            </a:p>
          </p:txBody>
        </p:sp>
        <p:sp>
          <p:nvSpPr>
            <p:cNvPr id="9" name="TextBox 8">
              <a:extLst>
                <a:ext uri="{FF2B5EF4-FFF2-40B4-BE49-F238E27FC236}">
                  <a16:creationId xmlns:a16="http://schemas.microsoft.com/office/drawing/2014/main" id="{830DDB43-DE0D-49A8-8336-9F92F3E19EBC}"/>
                </a:ext>
              </a:extLst>
            </p:cNvPr>
            <p:cNvSpPr txBox="1"/>
            <p:nvPr/>
          </p:nvSpPr>
          <p:spPr>
            <a:xfrm>
              <a:off x="3622964" y="6092185"/>
              <a:ext cx="811441" cy="307777"/>
            </a:xfrm>
            <a:prstGeom prst="rect">
              <a:avLst/>
            </a:prstGeom>
            <a:noFill/>
          </p:spPr>
          <p:txBody>
            <a:bodyPr wrap="none" rtlCol="0">
              <a:spAutoFit/>
            </a:bodyPr>
            <a:lstStyle/>
            <a:p>
              <a:r>
                <a:rPr lang="en-US" dirty="0"/>
                <a:t>Route 5</a:t>
              </a:r>
            </a:p>
          </p:txBody>
        </p:sp>
      </p:grpSp>
    </p:spTree>
    <p:extLst>
      <p:ext uri="{BB962C8B-B14F-4D97-AF65-F5344CB8AC3E}">
        <p14:creationId xmlns:p14="http://schemas.microsoft.com/office/powerpoint/2010/main" val="392352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4790-B025-4830-B6BB-BA7E4CA516B5}"/>
              </a:ext>
            </a:extLst>
          </p:cNvPr>
          <p:cNvSpPr>
            <a:spLocks noGrp="1"/>
          </p:cNvSpPr>
          <p:nvPr>
            <p:ph type="title"/>
          </p:nvPr>
        </p:nvSpPr>
        <p:spPr/>
        <p:txBody>
          <a:bodyPr/>
          <a:lstStyle/>
          <a:p>
            <a:r>
              <a:rPr lang="en-CA" b="1" dirty="0">
                <a:solidFill>
                  <a:srgbClr val="31521B"/>
                </a:solidFill>
              </a:rPr>
              <a:t>Discussion</a:t>
            </a:r>
            <a:endParaRPr lang="en-CA" dirty="0"/>
          </a:p>
        </p:txBody>
      </p:sp>
      <p:sp>
        <p:nvSpPr>
          <p:cNvPr id="3" name="Text Placeholder 2">
            <a:extLst>
              <a:ext uri="{FF2B5EF4-FFF2-40B4-BE49-F238E27FC236}">
                <a16:creationId xmlns:a16="http://schemas.microsoft.com/office/drawing/2014/main" id="{63EFAF65-C334-43F7-B908-EF020607CD01}"/>
              </a:ext>
            </a:extLst>
          </p:cNvPr>
          <p:cNvSpPr>
            <a:spLocks noGrp="1"/>
          </p:cNvSpPr>
          <p:nvPr>
            <p:ph idx="1"/>
          </p:nvPr>
        </p:nvSpPr>
        <p:spPr/>
        <p:txBody>
          <a:bodyPr/>
          <a:lstStyle/>
          <a:p>
            <a:pPr>
              <a:buFont typeface="Arial" panose="020B0604020202020204" pitchFamily="34" charset="0"/>
              <a:buChar char="•"/>
            </a:pPr>
            <a:r>
              <a:rPr lang="en-CA" dirty="0"/>
              <a:t>Comparing routes on the result maps, we can conclude that route 3,4 and 5 has the less heat stress level along the way. Then route 1 and then route 2 has less heat stress level.</a:t>
            </a:r>
          </a:p>
          <a:p>
            <a:pPr>
              <a:buFont typeface="Arial" panose="020B0604020202020204" pitchFamily="34" charset="0"/>
              <a:buChar char="•"/>
            </a:pPr>
            <a:r>
              <a:rPr lang="en-CA" dirty="0"/>
              <a:t>The level of the heat is also shown along the way for each route through the maps. It shows which part of the route has more heat stress level.</a:t>
            </a:r>
          </a:p>
          <a:p>
            <a:pPr>
              <a:buFont typeface="Arial" panose="020B0604020202020204" pitchFamily="34" charset="0"/>
              <a:buChar char="•"/>
            </a:pPr>
            <a:r>
              <a:rPr lang="en-CA" dirty="0"/>
              <a:t>These maps can be used for tree planting. The 1st , 2nd route may need more trees to be planted along the way. </a:t>
            </a:r>
          </a:p>
          <a:p>
            <a:pPr marL="0" indent="0">
              <a:buNone/>
            </a:pPr>
            <a:endParaRPr lang="en-CA" dirty="0"/>
          </a:p>
        </p:txBody>
      </p:sp>
    </p:spTree>
    <p:extLst>
      <p:ext uri="{BB962C8B-B14F-4D97-AF65-F5344CB8AC3E}">
        <p14:creationId xmlns:p14="http://schemas.microsoft.com/office/powerpoint/2010/main" val="877981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15"/>
          <p:cNvSpPr txBox="1">
            <a:spLocks noGrp="1"/>
          </p:cNvSpPr>
          <p:nvPr>
            <p:ph type="title"/>
          </p:nvPr>
        </p:nvSpPr>
        <p:spPr>
          <a:xfrm>
            <a:off x="6473011" y="1924038"/>
            <a:ext cx="4813072" cy="368601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sz="8000" dirty="0">
                <a:solidFill>
                  <a:srgbClr val="262626"/>
                </a:solidFill>
              </a:rPr>
              <a:t>Thank You For Your Attention</a:t>
            </a:r>
            <a:endParaRPr dirty="0"/>
          </a:p>
        </p:txBody>
      </p:sp>
      <p:pic>
        <p:nvPicPr>
          <p:cNvPr id="286" name="Google Shape;286;p15" descr="A picture containing map, text&#10;&#10;Description automatically generated"/>
          <p:cNvPicPr preferRelativeResize="0"/>
          <p:nvPr/>
        </p:nvPicPr>
        <p:blipFill rotWithShape="1">
          <a:blip r:embed="rId3">
            <a:alphaModFix/>
          </a:blip>
          <a:srcRect l="2275" r="40221" b="-2"/>
          <a:stretch/>
        </p:blipFill>
        <p:spPr>
          <a:xfrm>
            <a:off x="0" y="10"/>
            <a:ext cx="5863989" cy="6857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1521B"/>
              </a:buClr>
              <a:buSzPts val="4800"/>
              <a:buFont typeface="Calibri"/>
              <a:buNone/>
            </a:pPr>
            <a:r>
              <a:rPr lang="en-US" b="1">
                <a:solidFill>
                  <a:srgbClr val="31521B"/>
                </a:solidFill>
              </a:rPr>
              <a:t>Objective</a:t>
            </a:r>
            <a:endParaRPr b="1">
              <a:solidFill>
                <a:srgbClr val="31521B"/>
              </a:solidFill>
            </a:endParaRPr>
          </a:p>
        </p:txBody>
      </p:sp>
      <p:sp>
        <p:nvSpPr>
          <p:cNvPr id="139" name="Google Shape;139;p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457200" algn="l" rtl="0">
              <a:lnSpc>
                <a:spcPct val="150000"/>
              </a:lnSpc>
              <a:spcBef>
                <a:spcPts val="0"/>
              </a:spcBef>
              <a:spcAft>
                <a:spcPts val="0"/>
              </a:spcAft>
              <a:buClr>
                <a:srgbClr val="4A7B29"/>
              </a:buClr>
              <a:buSzPts val="2000"/>
              <a:buFont typeface="Calibri"/>
              <a:buAutoNum type="arabicPeriod"/>
            </a:pPr>
            <a:r>
              <a:rPr lang="en-US" dirty="0"/>
              <a:t>Develop index overlay methodology to provide route guidance based on minimizing heat load (suitability map for cycling)</a:t>
            </a:r>
            <a:r>
              <a:rPr lang="en-CA" dirty="0"/>
              <a:t> on 5 sample cycling trails.</a:t>
            </a:r>
          </a:p>
          <a:p>
            <a:pPr indent="-457200">
              <a:lnSpc>
                <a:spcPct val="150000"/>
              </a:lnSpc>
              <a:spcBef>
                <a:spcPts val="0"/>
              </a:spcBef>
              <a:buClr>
                <a:srgbClr val="4A7B29"/>
              </a:buClr>
              <a:buSzPts val="2000"/>
              <a:buFont typeface="Calibri"/>
              <a:buAutoNum type="arabicPeriod"/>
            </a:pPr>
            <a:r>
              <a:rPr lang="en-CA" dirty="0"/>
              <a:t>Compare the sample trails after applying index overlay method for future </a:t>
            </a:r>
            <a:r>
              <a:rPr lang="en-US" dirty="0"/>
              <a:t>tree planting plans</a:t>
            </a:r>
          </a:p>
          <a:p>
            <a:pPr marL="457200" lvl="0" indent="-457200" algn="l" rtl="0">
              <a:lnSpc>
                <a:spcPct val="150000"/>
              </a:lnSpc>
              <a:spcBef>
                <a:spcPts val="0"/>
              </a:spcBef>
              <a:spcAft>
                <a:spcPts val="0"/>
              </a:spcAft>
              <a:buClr>
                <a:srgbClr val="4A7B29"/>
              </a:buClr>
              <a:buSzPts val="2000"/>
              <a:buFont typeface="Calibri"/>
              <a:buAutoNum type="arabicPeriod"/>
            </a:pPr>
            <a:endParaRPr lang="en-CA" dirty="0"/>
          </a:p>
          <a:p>
            <a:pPr marL="457200" lvl="0" indent="-457200" algn="l" rtl="0">
              <a:lnSpc>
                <a:spcPct val="150000"/>
              </a:lnSpc>
              <a:spcBef>
                <a:spcPts val="0"/>
              </a:spcBef>
              <a:spcAft>
                <a:spcPts val="0"/>
              </a:spcAft>
              <a:buClr>
                <a:srgbClr val="4A7B29"/>
              </a:buClr>
              <a:buSzPts val="2000"/>
              <a:buFont typeface="Calibri"/>
              <a:buAutoNum type="arabicPeriod"/>
            </a:pPr>
            <a:endParaRPr dirty="0"/>
          </a:p>
        </p:txBody>
      </p:sp>
      <p:pic>
        <p:nvPicPr>
          <p:cNvPr id="140" name="Google Shape;140;p3" descr="Cycling"/>
          <p:cNvPicPr preferRelativeResize="0"/>
          <p:nvPr/>
        </p:nvPicPr>
        <p:blipFill rotWithShape="1">
          <a:blip r:embed="rId3">
            <a:alphaModFix/>
          </a:blip>
          <a:srcRect/>
          <a:stretch/>
        </p:blipFill>
        <p:spPr>
          <a:xfrm>
            <a:off x="95332" y="5406721"/>
            <a:ext cx="976178" cy="976178"/>
          </a:xfrm>
          <a:prstGeom prst="rect">
            <a:avLst/>
          </a:prstGeom>
          <a:noFill/>
          <a:ln>
            <a:noFill/>
          </a:ln>
        </p:spPr>
      </p:pic>
      <p:pic>
        <p:nvPicPr>
          <p:cNvPr id="141" name="Google Shape;141;p3" descr="Related image"/>
          <p:cNvPicPr preferRelativeResize="0"/>
          <p:nvPr/>
        </p:nvPicPr>
        <p:blipFill rotWithShape="1">
          <a:blip r:embed="rId4">
            <a:alphaModFix/>
          </a:blip>
          <a:srcRect/>
          <a:stretch/>
        </p:blipFill>
        <p:spPr>
          <a:xfrm>
            <a:off x="11181450" y="5439315"/>
            <a:ext cx="664313" cy="8595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1521B"/>
              </a:buClr>
              <a:buSzPts val="4800"/>
              <a:buFont typeface="Calibri"/>
              <a:buNone/>
            </a:pPr>
            <a:r>
              <a:rPr lang="en-US" b="1" dirty="0">
                <a:solidFill>
                  <a:srgbClr val="31521B"/>
                </a:solidFill>
              </a:rPr>
              <a:t>Future Benefits</a:t>
            </a:r>
            <a:endParaRPr b="1" dirty="0">
              <a:solidFill>
                <a:srgbClr val="31521B"/>
              </a:solidFill>
            </a:endParaRPr>
          </a:p>
        </p:txBody>
      </p:sp>
      <p:sp>
        <p:nvSpPr>
          <p:cNvPr id="148" name="Google Shape;148;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457200" algn="l" rtl="0">
              <a:lnSpc>
                <a:spcPct val="150000"/>
              </a:lnSpc>
              <a:spcBef>
                <a:spcPts val="0"/>
              </a:spcBef>
              <a:spcAft>
                <a:spcPts val="0"/>
              </a:spcAft>
              <a:buClr>
                <a:srgbClr val="4A7B29"/>
              </a:buClr>
              <a:buSzPts val="2000"/>
              <a:buFont typeface="Calibri"/>
              <a:buAutoNum type="arabicPeriod"/>
            </a:pPr>
            <a:r>
              <a:rPr lang="en-US" dirty="0"/>
              <a:t>planning analyses which travelers can make decision of taking routes for cycling based on the effort and energy required </a:t>
            </a:r>
            <a:endParaRPr dirty="0"/>
          </a:p>
          <a:p>
            <a:pPr marL="457200" lvl="0" indent="-457200" algn="l" rtl="0">
              <a:lnSpc>
                <a:spcPct val="150000"/>
              </a:lnSpc>
              <a:spcBef>
                <a:spcPts val="1400"/>
              </a:spcBef>
              <a:spcAft>
                <a:spcPts val="0"/>
              </a:spcAft>
              <a:buClr>
                <a:srgbClr val="4A7B29"/>
              </a:buClr>
              <a:buSzPts val="2000"/>
              <a:buFont typeface="Calibri"/>
              <a:buAutoNum type="arabicPeriod"/>
            </a:pPr>
            <a:r>
              <a:rPr lang="en-US" dirty="0"/>
              <a:t>Identifying existing, and planning future ‘shade corridors’ for pedestrians and cyclists by prioritize tree planting </a:t>
            </a:r>
            <a:endParaRPr dirty="0"/>
          </a:p>
          <a:p>
            <a:pPr marL="457200" lvl="0" indent="-457200" algn="l" rtl="0">
              <a:lnSpc>
                <a:spcPct val="150000"/>
              </a:lnSpc>
              <a:spcBef>
                <a:spcPts val="1400"/>
              </a:spcBef>
              <a:spcAft>
                <a:spcPts val="0"/>
              </a:spcAft>
              <a:buClr>
                <a:srgbClr val="4A7B29"/>
              </a:buClr>
              <a:buSzPts val="2000"/>
              <a:buFont typeface="Calibri"/>
              <a:buAutoNum type="arabicPeriod"/>
            </a:pPr>
            <a:r>
              <a:rPr lang="en-US" dirty="0"/>
              <a:t>May lead to a new urban planning metric</a:t>
            </a:r>
            <a:endParaRPr dirty="0"/>
          </a:p>
          <a:p>
            <a:pPr marL="457200" lvl="0" indent="-330200" algn="l" rtl="0">
              <a:lnSpc>
                <a:spcPct val="150000"/>
              </a:lnSpc>
              <a:spcBef>
                <a:spcPts val="1400"/>
              </a:spcBef>
              <a:spcAft>
                <a:spcPts val="0"/>
              </a:spcAft>
              <a:buClr>
                <a:srgbClr val="4A7B29"/>
              </a:buClr>
              <a:buSzPts val="2000"/>
              <a:buFont typeface="Calibri"/>
              <a:buNone/>
            </a:pPr>
            <a:endParaRPr dirty="0"/>
          </a:p>
          <a:p>
            <a:pPr marL="457200" lvl="0" indent="-177800" algn="l" rtl="0">
              <a:lnSpc>
                <a:spcPct val="150000"/>
              </a:lnSpc>
              <a:spcBef>
                <a:spcPts val="1400"/>
              </a:spcBef>
              <a:spcAft>
                <a:spcPts val="0"/>
              </a:spcAft>
              <a:buClr>
                <a:srgbClr val="4A7B29"/>
              </a:buClr>
              <a:buSzPts val="4400"/>
              <a:buFont typeface="Calibri"/>
              <a:buNone/>
            </a:pPr>
            <a:endParaRPr sz="4400" dirty="0">
              <a:solidFill>
                <a:srgbClr val="4A7B29"/>
              </a:solidFill>
            </a:endParaRPr>
          </a:p>
          <a:p>
            <a:pPr marL="457200" lvl="0" indent="-254000" algn="l" rtl="0">
              <a:lnSpc>
                <a:spcPct val="150000"/>
              </a:lnSpc>
              <a:spcBef>
                <a:spcPts val="1400"/>
              </a:spcBef>
              <a:spcAft>
                <a:spcPts val="0"/>
              </a:spcAft>
              <a:buClr>
                <a:srgbClr val="4A7B29"/>
              </a:buClr>
              <a:buSzPts val="3200"/>
              <a:buFont typeface="Calibri"/>
              <a:buNone/>
            </a:pPr>
            <a:endParaRPr sz="3200" dirty="0">
              <a:solidFill>
                <a:srgbClr val="4A7B29"/>
              </a:solidFill>
            </a:endParaRPr>
          </a:p>
        </p:txBody>
      </p:sp>
      <p:pic>
        <p:nvPicPr>
          <p:cNvPr id="149" name="Google Shape;149;p4" descr="Cycling"/>
          <p:cNvPicPr preferRelativeResize="0"/>
          <p:nvPr/>
        </p:nvPicPr>
        <p:blipFill rotWithShape="1">
          <a:blip r:embed="rId3">
            <a:alphaModFix/>
          </a:blip>
          <a:srcRect/>
          <a:stretch/>
        </p:blipFill>
        <p:spPr>
          <a:xfrm>
            <a:off x="95332" y="5406721"/>
            <a:ext cx="976178" cy="976178"/>
          </a:xfrm>
          <a:prstGeom prst="rect">
            <a:avLst/>
          </a:prstGeom>
          <a:noFill/>
          <a:ln>
            <a:noFill/>
          </a:ln>
        </p:spPr>
      </p:pic>
      <p:pic>
        <p:nvPicPr>
          <p:cNvPr id="150" name="Google Shape;150;p4" descr="Related image"/>
          <p:cNvPicPr preferRelativeResize="0"/>
          <p:nvPr/>
        </p:nvPicPr>
        <p:blipFill rotWithShape="1">
          <a:blip r:embed="rId4">
            <a:alphaModFix/>
          </a:blip>
          <a:srcRect/>
          <a:stretch/>
        </p:blipFill>
        <p:spPr>
          <a:xfrm>
            <a:off x="11181450" y="5439315"/>
            <a:ext cx="664313" cy="8595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3B666-DBFD-A045-8515-079DBD2F57D0}"/>
              </a:ext>
            </a:extLst>
          </p:cNvPr>
          <p:cNvSpPr>
            <a:spLocks noGrp="1"/>
          </p:cNvSpPr>
          <p:nvPr>
            <p:ph type="body" idx="1"/>
          </p:nvPr>
        </p:nvSpPr>
        <p:spPr/>
        <p:txBody>
          <a:bodyPr/>
          <a:lstStyle/>
          <a:p>
            <a:pPr marL="114300" indent="0">
              <a:buNone/>
            </a:pPr>
            <a:endParaRPr lang="en-US" b="1" dirty="0">
              <a:solidFill>
                <a:srgbClr val="31521B"/>
              </a:solidFill>
            </a:endParaRPr>
          </a:p>
          <a:p>
            <a:pPr marL="114300" indent="0">
              <a:buNone/>
            </a:pPr>
            <a:r>
              <a:rPr lang="en-US" dirty="0">
                <a:solidFill>
                  <a:srgbClr val="262626"/>
                </a:solidFill>
              </a:rPr>
              <a:t>ROUTE 1: DAZÉ ST  TO  3421-3419 OTTAWA 32</a:t>
            </a:r>
          </a:p>
          <a:p>
            <a:pPr marL="114300" indent="0">
              <a:buNone/>
            </a:pPr>
            <a:r>
              <a:rPr lang="en-US" dirty="0">
                <a:solidFill>
                  <a:srgbClr val="262626"/>
                </a:solidFill>
              </a:rPr>
              <a:t>ROUTE 2: ALBERT ST. TO   ST. LAURENT / HEMLOCK</a:t>
            </a:r>
          </a:p>
          <a:p>
            <a:pPr marL="114300" indent="0">
              <a:buNone/>
            </a:pPr>
            <a:r>
              <a:rPr lang="en-US" dirty="0">
                <a:solidFill>
                  <a:srgbClr val="262626"/>
                </a:solidFill>
              </a:rPr>
              <a:t>ROUTE 3: CONSTELLATION Dr. To WESTBRO STATION LIVING</a:t>
            </a:r>
          </a:p>
          <a:p>
            <a:pPr marL="114300" indent="0">
              <a:buNone/>
            </a:pPr>
            <a:r>
              <a:rPr lang="en-US" dirty="0">
                <a:solidFill>
                  <a:srgbClr val="262626"/>
                </a:solidFill>
              </a:rPr>
              <a:t>ROUTE 4 :444-432 RICHMOND RD TO CENTREPOINTE, NEPEAN</a:t>
            </a:r>
          </a:p>
          <a:p>
            <a:pPr marL="114300" indent="0">
              <a:buNone/>
            </a:pPr>
            <a:r>
              <a:rPr lang="en-CA" dirty="0">
                <a:solidFill>
                  <a:srgbClr val="262626"/>
                </a:solidFill>
              </a:rPr>
              <a:t>ROUTE 5 : WOODVALE GREEN TO BELLS CORNERS UNION CEMETERY</a:t>
            </a:r>
            <a:endParaRPr lang="en-CA"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p:txBody>
      </p:sp>
      <p:sp>
        <p:nvSpPr>
          <p:cNvPr id="6" name="TextBox 5">
            <a:extLst>
              <a:ext uri="{FF2B5EF4-FFF2-40B4-BE49-F238E27FC236}">
                <a16:creationId xmlns:a16="http://schemas.microsoft.com/office/drawing/2014/main" id="{C5449E7E-BDCE-FC42-B025-0A53417966D5}"/>
              </a:ext>
            </a:extLst>
          </p:cNvPr>
          <p:cNvSpPr txBox="1"/>
          <p:nvPr/>
        </p:nvSpPr>
        <p:spPr>
          <a:xfrm>
            <a:off x="1097280" y="166928"/>
            <a:ext cx="10523590" cy="1569660"/>
          </a:xfrm>
          <a:prstGeom prst="rect">
            <a:avLst/>
          </a:prstGeom>
          <a:noFill/>
        </p:spPr>
        <p:txBody>
          <a:bodyPr wrap="square" rtlCol="0">
            <a:spAutoFit/>
          </a:bodyPr>
          <a:lstStyle/>
          <a:p>
            <a:pPr marL="114300" indent="0">
              <a:buNone/>
            </a:pPr>
            <a:r>
              <a:rPr lang="en-US" sz="4800" b="1" dirty="0">
                <a:solidFill>
                  <a:srgbClr val="31521B"/>
                </a:solidFill>
                <a:latin typeface="Calibri"/>
                <a:cs typeface="Calibri"/>
                <a:sym typeface="Calibri"/>
              </a:rPr>
              <a:t>Potential Sample Routes Chosen for this Project</a:t>
            </a:r>
          </a:p>
        </p:txBody>
      </p:sp>
    </p:spTree>
    <p:extLst>
      <p:ext uri="{BB962C8B-B14F-4D97-AF65-F5344CB8AC3E}">
        <p14:creationId xmlns:p14="http://schemas.microsoft.com/office/powerpoint/2010/main" val="2848868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178" name="Google Shape;178;p7"/>
          <p:cNvSpPr/>
          <p:nvPr/>
        </p:nvSpPr>
        <p:spPr>
          <a:xfrm>
            <a:off x="0" y="0"/>
            <a:ext cx="12192000"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7"/>
          <p:cNvSpPr txBox="1">
            <a:spLocks noGrp="1"/>
          </p:cNvSpPr>
          <p:nvPr>
            <p:ph type="title"/>
          </p:nvPr>
        </p:nvSpPr>
        <p:spPr>
          <a:xfrm>
            <a:off x="633999" y="4550229"/>
            <a:ext cx="10909073" cy="105765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6000"/>
              <a:buFont typeface="Calibri"/>
              <a:buNone/>
            </a:pPr>
            <a:r>
              <a:rPr lang="en-US" sz="6000" b="1" dirty="0">
                <a:solidFill>
                  <a:srgbClr val="262626"/>
                </a:solidFill>
              </a:rPr>
              <a:t>Sample Routes</a:t>
            </a:r>
            <a:endParaRPr dirty="0"/>
          </a:p>
        </p:txBody>
      </p:sp>
      <p:sp>
        <p:nvSpPr>
          <p:cNvPr id="180" name="Google Shape;180;p7"/>
          <p:cNvSpPr txBox="1">
            <a:spLocks noGrp="1"/>
          </p:cNvSpPr>
          <p:nvPr>
            <p:ph type="body" idx="1"/>
          </p:nvPr>
        </p:nvSpPr>
        <p:spPr>
          <a:xfrm>
            <a:off x="633999" y="5727515"/>
            <a:ext cx="10925101" cy="51547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cap="none" dirty="0">
                <a:solidFill>
                  <a:srgbClr val="262626"/>
                </a:solidFill>
                <a:latin typeface="Calibri"/>
                <a:ea typeface="Calibri"/>
                <a:cs typeface="Calibri"/>
                <a:sym typeface="Calibri"/>
              </a:rPr>
              <a:t>ROUTE 1: DAZÉ ST  TO  3421-3419 OTTAWA 32</a:t>
            </a:r>
            <a:endParaRPr dirty="0"/>
          </a:p>
        </p:txBody>
      </p:sp>
      <p:pic>
        <p:nvPicPr>
          <p:cNvPr id="181" name="Google Shape;181;p7"/>
          <p:cNvPicPr preferRelativeResize="0"/>
          <p:nvPr/>
        </p:nvPicPr>
        <p:blipFill rotWithShape="1">
          <a:blip r:embed="rId3">
            <a:alphaModFix/>
          </a:blip>
          <a:srcRect r="2984" b="-4"/>
          <a:stretch/>
        </p:blipFill>
        <p:spPr>
          <a:xfrm>
            <a:off x="635457" y="861133"/>
            <a:ext cx="5131653" cy="3160630"/>
          </a:xfrm>
          <a:prstGeom prst="rect">
            <a:avLst/>
          </a:prstGeom>
          <a:noFill/>
          <a:ln>
            <a:noFill/>
          </a:ln>
        </p:spPr>
      </p:pic>
      <p:sp>
        <p:nvSpPr>
          <p:cNvPr id="182" name="Google Shape;182;p7"/>
          <p:cNvSpPr/>
          <p:nvPr/>
        </p:nvSpPr>
        <p:spPr>
          <a:xfrm>
            <a:off x="6063996" y="886968"/>
            <a:ext cx="64008" cy="3108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3" name="Google Shape;183;p7"/>
          <p:cNvPicPr preferRelativeResize="0"/>
          <p:nvPr/>
        </p:nvPicPr>
        <p:blipFill rotWithShape="1">
          <a:blip r:embed="rId4">
            <a:alphaModFix/>
          </a:blip>
          <a:srcRect/>
          <a:stretch/>
        </p:blipFill>
        <p:spPr>
          <a:xfrm>
            <a:off x="6424891" y="640080"/>
            <a:ext cx="1702292" cy="3602736"/>
          </a:xfrm>
          <a:prstGeom prst="rect">
            <a:avLst/>
          </a:prstGeom>
          <a:noFill/>
          <a:ln>
            <a:noFill/>
          </a:ln>
        </p:spPr>
      </p:pic>
      <p:cxnSp>
        <p:nvCxnSpPr>
          <p:cNvPr id="184" name="Google Shape;184;p7"/>
          <p:cNvCxnSpPr/>
          <p:nvPr/>
        </p:nvCxnSpPr>
        <p:spPr>
          <a:xfrm>
            <a:off x="721086" y="5618770"/>
            <a:ext cx="105156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185" name="Google Shape;185;p7"/>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8"/>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194" name="Google Shape;194;p8"/>
          <p:cNvSpPr/>
          <p:nvPr/>
        </p:nvSpPr>
        <p:spPr>
          <a:xfrm>
            <a:off x="0" y="0"/>
            <a:ext cx="12192000"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p8"/>
          <p:cNvSpPr txBox="1">
            <a:spLocks noGrp="1"/>
          </p:cNvSpPr>
          <p:nvPr>
            <p:ph type="title"/>
          </p:nvPr>
        </p:nvSpPr>
        <p:spPr>
          <a:xfrm>
            <a:off x="633999" y="4550229"/>
            <a:ext cx="10909073" cy="105765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6000"/>
              <a:buFont typeface="Calibri"/>
              <a:buNone/>
            </a:pPr>
            <a:r>
              <a:rPr lang="en-US" sz="6000" b="1">
                <a:solidFill>
                  <a:srgbClr val="262626"/>
                </a:solidFill>
              </a:rPr>
              <a:t>Sample Routes</a:t>
            </a:r>
            <a:endParaRPr/>
          </a:p>
        </p:txBody>
      </p:sp>
      <p:sp>
        <p:nvSpPr>
          <p:cNvPr id="196" name="Google Shape;196;p8"/>
          <p:cNvSpPr txBox="1">
            <a:spLocks noGrp="1"/>
          </p:cNvSpPr>
          <p:nvPr>
            <p:ph type="body" idx="1"/>
          </p:nvPr>
        </p:nvSpPr>
        <p:spPr>
          <a:xfrm>
            <a:off x="633999" y="5727515"/>
            <a:ext cx="10925101" cy="51547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cap="none" dirty="0">
                <a:solidFill>
                  <a:srgbClr val="262626"/>
                </a:solidFill>
                <a:latin typeface="Calibri"/>
                <a:ea typeface="Calibri"/>
                <a:cs typeface="Calibri"/>
                <a:sym typeface="Calibri"/>
              </a:rPr>
              <a:t>ROUTE 2: ALBERT ST. TO   ST. LAURENT / HEMLOCK</a:t>
            </a:r>
            <a:endParaRPr dirty="0"/>
          </a:p>
        </p:txBody>
      </p:sp>
      <p:pic>
        <p:nvPicPr>
          <p:cNvPr id="197" name="Google Shape;197;p8"/>
          <p:cNvPicPr preferRelativeResize="0"/>
          <p:nvPr/>
        </p:nvPicPr>
        <p:blipFill rotWithShape="1">
          <a:blip r:embed="rId3">
            <a:alphaModFix/>
          </a:blip>
          <a:srcRect t="11785" r="3" b="9756"/>
          <a:stretch/>
        </p:blipFill>
        <p:spPr>
          <a:xfrm>
            <a:off x="635457" y="861120"/>
            <a:ext cx="5131653" cy="3160656"/>
          </a:xfrm>
          <a:prstGeom prst="rect">
            <a:avLst/>
          </a:prstGeom>
          <a:noFill/>
          <a:ln>
            <a:noFill/>
          </a:ln>
        </p:spPr>
      </p:pic>
      <p:sp>
        <p:nvSpPr>
          <p:cNvPr id="198" name="Google Shape;198;p8"/>
          <p:cNvSpPr/>
          <p:nvPr/>
        </p:nvSpPr>
        <p:spPr>
          <a:xfrm>
            <a:off x="6063996" y="886968"/>
            <a:ext cx="64008" cy="3108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9" name="Google Shape;199;p8"/>
          <p:cNvPicPr preferRelativeResize="0"/>
          <p:nvPr/>
        </p:nvPicPr>
        <p:blipFill rotWithShape="1">
          <a:blip r:embed="rId4">
            <a:alphaModFix/>
          </a:blip>
          <a:srcRect/>
          <a:stretch/>
        </p:blipFill>
        <p:spPr>
          <a:xfrm>
            <a:off x="6424891" y="640080"/>
            <a:ext cx="1702292" cy="3602736"/>
          </a:xfrm>
          <a:prstGeom prst="rect">
            <a:avLst/>
          </a:prstGeom>
          <a:noFill/>
          <a:ln>
            <a:noFill/>
          </a:ln>
        </p:spPr>
      </p:pic>
      <p:cxnSp>
        <p:nvCxnSpPr>
          <p:cNvPr id="200" name="Google Shape;200;p8"/>
          <p:cNvCxnSpPr/>
          <p:nvPr/>
        </p:nvCxnSpPr>
        <p:spPr>
          <a:xfrm>
            <a:off x="721086" y="5618770"/>
            <a:ext cx="105156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201" name="Google Shape;201;p8"/>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9"/>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9"/>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210" name="Google Shape;210;p9"/>
          <p:cNvSpPr/>
          <p:nvPr/>
        </p:nvSpPr>
        <p:spPr>
          <a:xfrm>
            <a:off x="0" y="0"/>
            <a:ext cx="12192000"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 name="Google Shape;211;p9"/>
          <p:cNvSpPr txBox="1">
            <a:spLocks noGrp="1"/>
          </p:cNvSpPr>
          <p:nvPr>
            <p:ph type="title"/>
          </p:nvPr>
        </p:nvSpPr>
        <p:spPr>
          <a:xfrm>
            <a:off x="633999" y="4550229"/>
            <a:ext cx="10909073" cy="105765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6000"/>
              <a:buFont typeface="Calibri"/>
              <a:buNone/>
            </a:pPr>
            <a:r>
              <a:rPr lang="en-US" sz="6000" b="1" dirty="0">
                <a:solidFill>
                  <a:srgbClr val="262626"/>
                </a:solidFill>
              </a:rPr>
              <a:t>Sample Routes</a:t>
            </a:r>
            <a:endParaRPr sz="6000" b="1" dirty="0">
              <a:solidFill>
                <a:srgbClr val="262626"/>
              </a:solidFill>
            </a:endParaRPr>
          </a:p>
        </p:txBody>
      </p:sp>
      <p:sp>
        <p:nvSpPr>
          <p:cNvPr id="212" name="Google Shape;212;p9"/>
          <p:cNvSpPr txBox="1">
            <a:spLocks noGrp="1"/>
          </p:cNvSpPr>
          <p:nvPr>
            <p:ph type="body" idx="1"/>
          </p:nvPr>
        </p:nvSpPr>
        <p:spPr>
          <a:xfrm>
            <a:off x="633999" y="5727515"/>
            <a:ext cx="10925101" cy="515477"/>
          </a:xfrm>
          <a:prstGeom prst="rect">
            <a:avLst/>
          </a:prstGeom>
          <a:noFill/>
          <a:ln>
            <a:noFill/>
          </a:ln>
        </p:spPr>
        <p:txBody>
          <a:bodyPr spcFirstLastPara="1" wrap="square" lIns="91425" tIns="45700" rIns="91425" bIns="45700" anchor="t" anchorCtr="0">
            <a:normAutofit/>
          </a:bodyPr>
          <a:lstStyle/>
          <a:p>
            <a:pPr marL="0" lvl="0" indent="0">
              <a:spcBef>
                <a:spcPts val="0"/>
              </a:spcBef>
              <a:buSzPts val="2000"/>
              <a:buNone/>
            </a:pPr>
            <a:r>
              <a:rPr lang="en-US" dirty="0">
                <a:solidFill>
                  <a:srgbClr val="262626"/>
                </a:solidFill>
              </a:rPr>
              <a:t>ROUTE 3: Constellation Dr. To Westboro Station Living</a:t>
            </a:r>
            <a:endParaRPr lang="en-US" dirty="0"/>
          </a:p>
        </p:txBody>
      </p:sp>
      <p:pic>
        <p:nvPicPr>
          <p:cNvPr id="213" name="Google Shape;213;p9"/>
          <p:cNvPicPr preferRelativeResize="0"/>
          <p:nvPr/>
        </p:nvPicPr>
        <p:blipFill rotWithShape="1">
          <a:blip r:embed="rId3">
            <a:alphaModFix/>
          </a:blip>
          <a:srcRect/>
          <a:stretch/>
        </p:blipFill>
        <p:spPr>
          <a:xfrm>
            <a:off x="2290469" y="640080"/>
            <a:ext cx="3476640" cy="3602736"/>
          </a:xfrm>
          <a:prstGeom prst="rect">
            <a:avLst/>
          </a:prstGeom>
          <a:noFill/>
          <a:ln>
            <a:noFill/>
          </a:ln>
        </p:spPr>
      </p:pic>
      <p:sp>
        <p:nvSpPr>
          <p:cNvPr id="214" name="Google Shape;214;p9"/>
          <p:cNvSpPr/>
          <p:nvPr/>
        </p:nvSpPr>
        <p:spPr>
          <a:xfrm>
            <a:off x="6063996" y="886968"/>
            <a:ext cx="64008" cy="3108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5" name="Google Shape;215;p9"/>
          <p:cNvPicPr preferRelativeResize="0"/>
          <p:nvPr/>
        </p:nvPicPr>
        <p:blipFill rotWithShape="1">
          <a:blip r:embed="rId4">
            <a:alphaModFix/>
          </a:blip>
          <a:srcRect/>
          <a:stretch/>
        </p:blipFill>
        <p:spPr>
          <a:xfrm>
            <a:off x="6424891" y="640080"/>
            <a:ext cx="1702292" cy="3602736"/>
          </a:xfrm>
          <a:prstGeom prst="rect">
            <a:avLst/>
          </a:prstGeom>
          <a:noFill/>
          <a:ln>
            <a:noFill/>
          </a:ln>
        </p:spPr>
      </p:pic>
      <p:cxnSp>
        <p:nvCxnSpPr>
          <p:cNvPr id="216" name="Google Shape;216;p9"/>
          <p:cNvCxnSpPr/>
          <p:nvPr/>
        </p:nvCxnSpPr>
        <p:spPr>
          <a:xfrm>
            <a:off x="721086" y="5618770"/>
            <a:ext cx="105156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217" name="Google Shape;217;p9"/>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1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10"/>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226" name="Google Shape;226;p10"/>
          <p:cNvSpPr/>
          <p:nvPr/>
        </p:nvSpPr>
        <p:spPr>
          <a:xfrm>
            <a:off x="0" y="0"/>
            <a:ext cx="12192000"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Google Shape;227;p10"/>
          <p:cNvSpPr txBox="1">
            <a:spLocks noGrp="1"/>
          </p:cNvSpPr>
          <p:nvPr>
            <p:ph type="title"/>
          </p:nvPr>
        </p:nvSpPr>
        <p:spPr>
          <a:xfrm>
            <a:off x="633999" y="4550229"/>
            <a:ext cx="10909073" cy="105765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6000"/>
              <a:buFont typeface="Calibri"/>
              <a:buNone/>
            </a:pPr>
            <a:r>
              <a:rPr lang="en-US" sz="6000" b="1">
                <a:solidFill>
                  <a:srgbClr val="262626"/>
                </a:solidFill>
              </a:rPr>
              <a:t>Sample Routes</a:t>
            </a:r>
            <a:endParaRPr/>
          </a:p>
        </p:txBody>
      </p:sp>
      <p:sp>
        <p:nvSpPr>
          <p:cNvPr id="228" name="Google Shape;228;p10"/>
          <p:cNvSpPr txBox="1">
            <a:spLocks noGrp="1"/>
          </p:cNvSpPr>
          <p:nvPr>
            <p:ph type="body" idx="1"/>
          </p:nvPr>
        </p:nvSpPr>
        <p:spPr>
          <a:xfrm>
            <a:off x="633999" y="5727515"/>
            <a:ext cx="10925101" cy="51547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cap="none" dirty="0">
                <a:solidFill>
                  <a:srgbClr val="262626"/>
                </a:solidFill>
                <a:latin typeface="Calibri"/>
                <a:ea typeface="Calibri"/>
                <a:cs typeface="Calibri"/>
                <a:sym typeface="Calibri"/>
              </a:rPr>
              <a:t>ROUTE 4 :444-432 RICHMOND RD TO CENTREPOINTE, NEPEAN,</a:t>
            </a:r>
            <a:endParaRPr dirty="0"/>
          </a:p>
        </p:txBody>
      </p:sp>
      <p:pic>
        <p:nvPicPr>
          <p:cNvPr id="229" name="Google Shape;229;p10"/>
          <p:cNvPicPr preferRelativeResize="0"/>
          <p:nvPr/>
        </p:nvPicPr>
        <p:blipFill rotWithShape="1">
          <a:blip r:embed="rId3">
            <a:alphaModFix/>
          </a:blip>
          <a:srcRect/>
          <a:stretch/>
        </p:blipFill>
        <p:spPr>
          <a:xfrm>
            <a:off x="2749819" y="640080"/>
            <a:ext cx="3017291" cy="3602736"/>
          </a:xfrm>
          <a:prstGeom prst="rect">
            <a:avLst/>
          </a:prstGeom>
          <a:noFill/>
          <a:ln>
            <a:noFill/>
          </a:ln>
        </p:spPr>
      </p:pic>
      <p:sp>
        <p:nvSpPr>
          <p:cNvPr id="230" name="Google Shape;230;p10"/>
          <p:cNvSpPr/>
          <p:nvPr/>
        </p:nvSpPr>
        <p:spPr>
          <a:xfrm>
            <a:off x="6063996" y="886968"/>
            <a:ext cx="64008" cy="31089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31" name="Google Shape;231;p10"/>
          <p:cNvPicPr preferRelativeResize="0"/>
          <p:nvPr/>
        </p:nvPicPr>
        <p:blipFill rotWithShape="1">
          <a:blip r:embed="rId4">
            <a:alphaModFix/>
          </a:blip>
          <a:srcRect/>
          <a:stretch/>
        </p:blipFill>
        <p:spPr>
          <a:xfrm>
            <a:off x="6424891" y="640080"/>
            <a:ext cx="1702292" cy="3602736"/>
          </a:xfrm>
          <a:prstGeom prst="rect">
            <a:avLst/>
          </a:prstGeom>
          <a:noFill/>
          <a:ln>
            <a:noFill/>
          </a:ln>
        </p:spPr>
      </p:pic>
      <p:cxnSp>
        <p:nvCxnSpPr>
          <p:cNvPr id="232" name="Google Shape;232;p10"/>
          <p:cNvCxnSpPr/>
          <p:nvPr/>
        </p:nvCxnSpPr>
        <p:spPr>
          <a:xfrm>
            <a:off x="721086" y="5618770"/>
            <a:ext cx="105156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233" name="Google Shape;233;p10"/>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1113</Words>
  <Application>Microsoft Office PowerPoint</Application>
  <PresentationFormat>Widescreen</PresentationFormat>
  <Paragraphs>101</Paragraphs>
  <Slides>29</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Calibri Light</vt:lpstr>
      <vt:lpstr>Times New Roman</vt:lpstr>
      <vt:lpstr>Retrospect</vt:lpstr>
      <vt:lpstr>Office Theme</vt:lpstr>
      <vt:lpstr>Level of Heat Stress Mapping</vt:lpstr>
      <vt:lpstr>Literature</vt:lpstr>
      <vt:lpstr>Objective</vt:lpstr>
      <vt:lpstr>Future Benefits</vt:lpstr>
      <vt:lpstr>PowerPoint Presentation</vt:lpstr>
      <vt:lpstr>Sample Routes</vt:lpstr>
      <vt:lpstr>Sample Routes</vt:lpstr>
      <vt:lpstr>Sample Routes</vt:lpstr>
      <vt:lpstr>Sample Routes</vt:lpstr>
      <vt:lpstr>Sample Routes</vt:lpstr>
      <vt:lpstr>Flow Chart </vt:lpstr>
      <vt:lpstr>Step 1: Data Preparation (Extract routes)</vt:lpstr>
      <vt:lpstr>Step 1: Data Preparation (DSM-Slope)</vt:lpstr>
      <vt:lpstr>Step 1: Data Preparation (DSM-Slope)</vt:lpstr>
      <vt:lpstr>Step 1:  Data Preparation (Landsat2018)</vt:lpstr>
      <vt:lpstr>Step 1: Data Preparation (Tree Canopies)</vt:lpstr>
      <vt:lpstr>Step 1: Data Preparation (Tree Canopies)</vt:lpstr>
      <vt:lpstr>Step 2: (input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of Heat Stress Mapping</dc:title>
  <dc:creator>fa farshad</dc:creator>
  <cp:lastModifiedBy>fa farshad</cp:lastModifiedBy>
  <cp:revision>12</cp:revision>
  <dcterms:created xsi:type="dcterms:W3CDTF">2020-04-08T16:50:08Z</dcterms:created>
  <dcterms:modified xsi:type="dcterms:W3CDTF">2020-04-17T15:29:03Z</dcterms:modified>
</cp:coreProperties>
</file>